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3" r:id="rId1"/>
    <p:sldMasterId id="2147483661" r:id="rId2"/>
    <p:sldMasterId id="2147483767" r:id="rId3"/>
  </p:sldMasterIdLst>
  <p:notesMasterIdLst>
    <p:notesMasterId r:id="rId14"/>
  </p:notesMasterIdLst>
  <p:sldIdLst>
    <p:sldId id="272" r:id="rId4"/>
    <p:sldId id="696" r:id="rId5"/>
    <p:sldId id="697" r:id="rId6"/>
    <p:sldId id="698" r:id="rId7"/>
    <p:sldId id="699" r:id="rId8"/>
    <p:sldId id="700" r:id="rId9"/>
    <p:sldId id="701" r:id="rId10"/>
    <p:sldId id="702" r:id="rId11"/>
    <p:sldId id="703" r:id="rId12"/>
    <p:sldId id="690" r:id="rId1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66"/>
    <a:srgbClr val="CCECFF"/>
    <a:srgbClr val="ABD5FF"/>
    <a:srgbClr val="2A87CC"/>
    <a:srgbClr val="0099CC"/>
    <a:srgbClr val="00A8D0"/>
    <a:srgbClr val="A6E1F6"/>
    <a:srgbClr val="62B0DC"/>
    <a:srgbClr val="4482A7"/>
    <a:srgbClr val="0282C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74" autoAdjust="0"/>
    <p:restoredTop sz="72858" autoAdjust="0"/>
  </p:normalViewPr>
  <p:slideViewPr>
    <p:cSldViewPr snapToGrid="0">
      <p:cViewPr varScale="1">
        <p:scale>
          <a:sx n="56" d="100"/>
          <a:sy n="56" d="100"/>
        </p:scale>
        <p:origin x="1041" y="33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0" d="100"/>
          <a:sy n="50" d="100"/>
        </p:scale>
        <p:origin x="2708" y="2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presProps" Target="presProps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9A664B-8E3E-430D-A795-35673FB1F853}" type="datetimeFigureOut">
              <a:rPr lang="ru-RU" smtClean="0"/>
              <a:t>21.03.2023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AE47E3-10E1-4392-B49C-5A07A877CA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18654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AE47E3-10E1-4392-B49C-5A07A877CAEE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79200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800" dirty="0">
                <a:solidFill>
                  <a:srgbClr val="000000"/>
                </a:solidFill>
                <a:effectLst/>
                <a:latin typeface="Arial Nova" panose="020B05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 настоящий момент идет активное развитие технологии искусственного интеллекта. Эта технология набирает обороты во многих сферах человеческой жизни. Использование искусственного интеллекта не только соответствует современной моде, но и является прямой необходимостью для многих отраслей российской экономики, в том числе и для строительства.</a:t>
            </a:r>
            <a:endParaRPr lang="ru-RU" sz="1200" dirty="0">
              <a:solidFill>
                <a:schemeClr val="bg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800" dirty="0">
                <a:solidFill>
                  <a:srgbClr val="000000"/>
                </a:solidFill>
                <a:effectLst/>
                <a:latin typeface="Arial Nova" panose="020B05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Искусственный интеллект начал применяться в строительстве для отслеживания местоположения и использования оборудования, мониторинга качества работы и безопасности на строительной площадке, создания цифрового двойника и, таким образом, повышения производительности при возведении здания. Также предпринимаются активные действия по содействию обмену информацией между строителями и дизайнерами и внедрению искусственного интеллекта в управление проектами.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AE47E3-10E1-4392-B49C-5A07A877CAEE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1366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449580" algn="just">
              <a:lnSpc>
                <a:spcPct val="115000"/>
              </a:lnSpc>
              <a:spcAft>
                <a:spcPts val="800"/>
              </a:spcAft>
            </a:pPr>
            <a:r>
              <a:rPr lang="ru-RU" sz="1800" dirty="0">
                <a:solidFill>
                  <a:srgbClr val="000000"/>
                </a:solidFill>
                <a:effectLst/>
                <a:latin typeface="Arial Nova" panose="020B05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Основная цель этой технологии - значительно снизить затраты в процессе проектирования, строительства и эксплуатации за счет значительного уменьшения количества конструктивных ошибок и их своевременного исправления, а также устранения человеческого фактора в процессах мониторинга во время строительства и эксплуатации.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1800" dirty="0">
                <a:solidFill>
                  <a:srgbClr val="000000"/>
                </a:solidFill>
                <a:effectLst/>
                <a:latin typeface="Arial Nova" panose="020B05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Искусственный интеллект может использоваться в строительстве на протяжении всего жизненного цикла проекта, включая такие аспекты, как проектирование и строительство, тендеры, финансирование, управление логистикой, а также операции и управление различными активами.</a:t>
            </a:r>
            <a:endParaRPr lang="ru-RU" sz="1200" dirty="0">
              <a:solidFill>
                <a:schemeClr val="bg1"/>
              </a:solidFill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AE47E3-10E1-4392-B49C-5A07A877CAEE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13861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800" dirty="0">
                <a:solidFill>
                  <a:srgbClr val="000000"/>
                </a:solidFill>
                <a:effectLst/>
                <a:latin typeface="Arial Nova" panose="020B05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Успешным примером внедрения искусственного интеллекта является разработка </a:t>
            </a:r>
            <a:r>
              <a:rPr lang="ru-RU" sz="1800" dirty="0" err="1">
                <a:solidFill>
                  <a:srgbClr val="000000"/>
                </a:solidFill>
                <a:effectLst/>
                <a:latin typeface="Arial Nova" panose="020B05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nanoCAD</a:t>
            </a:r>
            <a:r>
              <a:rPr lang="ru-RU" sz="1800" dirty="0">
                <a:solidFill>
                  <a:srgbClr val="000000"/>
                </a:solidFill>
                <a:effectLst/>
                <a:latin typeface="Arial Nova" panose="020B05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В рамках конференции разработчиков компания представила технологию, используемую в процессе проектирования. На этом этапе уже можно автоматически проверять ЦИМ (цифровая информационная модель) на соответствие нормативным требованиям и автоматически запрашивать требования во время проектирования.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AE47E3-10E1-4392-B49C-5A07A877CAEE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47197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800" dirty="0">
                <a:latin typeface="Revit_HEB_DWG" panose="020B0604020202020204" pitchFamily="34" charset="0"/>
                <a:cs typeface="Revit_HEB_DWG" panose="020B0604020202020204" pitchFamily="34" charset="0"/>
              </a:rPr>
              <a:t>В настоящий момент уже сделаны </a:t>
            </a:r>
            <a:r>
              <a:rPr lang="ru-RU" sz="1800" b="1" dirty="0">
                <a:latin typeface="Revit_HEB_DWG" panose="020B0604020202020204" pitchFamily="34" charset="0"/>
                <a:cs typeface="Revit_HEB_DWG" panose="020B0604020202020204" pitchFamily="34" charset="0"/>
              </a:rPr>
              <a:t>следующие решения</a:t>
            </a:r>
            <a:r>
              <a:rPr lang="ru-RU" sz="1800" dirty="0">
                <a:latin typeface="Revit_HEB_DWG" panose="020B0604020202020204" pitchFamily="34" charset="0"/>
                <a:cs typeface="Revit_HEB_DWG" panose="020B0604020202020204" pitchFamily="34" charset="0"/>
              </a:rPr>
              <a:t>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800" dirty="0"/>
              <a:t>Укрупненное выделение требований из нормативных текстов и привязка кодов КСИ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800" dirty="0"/>
              <a:t>Разработка онтологической модели нормативного документа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800" dirty="0"/>
              <a:t>Разработка онтологической модели предметной области на основе КСИ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800" dirty="0"/>
              <a:t>Разработка онтологической модели требования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800" dirty="0"/>
              <a:t>Подсказка выделения требований в документах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800" dirty="0"/>
              <a:t>Подсказка кодов КСИ для привязки</a:t>
            </a:r>
          </a:p>
          <a:p>
            <a:r>
              <a:rPr lang="ru-RU" sz="1800" dirty="0">
                <a:solidFill>
                  <a:srgbClr val="000000"/>
                </a:solidFill>
                <a:effectLst/>
                <a:latin typeface="Arial Nova" panose="020B05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Эта технология может существенно повлиять на процесс проектирования, не только исключив человеческий фактор, но и сделав строительство более эффективным и экономичным.</a:t>
            </a:r>
            <a:r>
              <a:rPr lang="ru-RU" sz="1800" dirty="0"/>
              <a:t> 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AE47E3-10E1-4392-B49C-5A07A877CAEE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28587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449580" algn="just">
              <a:lnSpc>
                <a:spcPct val="115000"/>
              </a:lnSpc>
              <a:spcAft>
                <a:spcPts val="800"/>
              </a:spcAft>
            </a:pPr>
            <a:r>
              <a:rPr lang="ru-RU" sz="1800" dirty="0">
                <a:solidFill>
                  <a:srgbClr val="000000"/>
                </a:solidFill>
                <a:effectLst/>
                <a:latin typeface="Arial Nova" panose="020B05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 последние годы технология информационное моделирование зданий (ТИМ) стала новым и более передовым методом разработки 3D-моделей для точного проектирования, строительства и ремонта зданий и сооружений. Современные ТИМ-платформы развиваются за счет внедрения интеллектуальных функций, управляемых системами искусственного интеллекта. Современные платформы ТИМ используют различные типы инструментов и технологий, включая машинное обучение, чтобы помочь проектным командам избежать распространенной и дорогостоящей проблемы: дублирования рабочих мест.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1800" dirty="0">
                <a:solidFill>
                  <a:srgbClr val="000000"/>
                </a:solidFill>
                <a:effectLst/>
                <a:latin typeface="Arial Nova" panose="020B05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 процессе проектирования очень часто наблюдается, что подгруппы, работающие над совместными проектами, тратят время на создание моделей, которые уже были созданы другими подгруппами дизайнеров. С помощью ТИМ пользователи "учат" машины использовать алгоритмы для создания проектов с множеством вариаций. При построении моделей искусственный интеллект учится на каждой итерации, пока не найдет идеальную модель.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AE47E3-10E1-4392-B49C-5A07A877CAEE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80002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449580" algn="just">
              <a:lnSpc>
                <a:spcPct val="115000"/>
              </a:lnSpc>
              <a:spcAft>
                <a:spcPts val="800"/>
              </a:spcAft>
            </a:pPr>
            <a:r>
              <a:rPr lang="ru-RU" sz="1800" dirty="0">
                <a:solidFill>
                  <a:srgbClr val="000000"/>
                </a:solidFill>
                <a:effectLst/>
                <a:latin typeface="Arial Nova" panose="020B05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 результате развития подобных технологий на данный момент все большую популярность получило еще одно направление - генеративный дизайн. Это совершенно новая технология проектирования. Она основан на использовании программного обеспечения, которое может самостоятельно, без участия дизайнера, создавать трехмерные модели, соответствующие заданным условиям.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ru-RU" sz="1800" dirty="0">
                <a:solidFill>
                  <a:srgbClr val="000000"/>
                </a:solidFill>
                <a:effectLst/>
                <a:latin typeface="Arial Nova" panose="020B05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Генеративный 3D-дизайн, основанный на искусственном интеллекте, — это безграничное будущее для творчества, в котором человеческие ошибки практически исключены.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AE47E3-10E1-4392-B49C-5A07A877CAEE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27616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449580" algn="just">
              <a:lnSpc>
                <a:spcPct val="115000"/>
              </a:lnSpc>
              <a:spcAft>
                <a:spcPts val="800"/>
              </a:spcAft>
            </a:pPr>
            <a:r>
              <a:rPr lang="ru-RU" sz="1800" dirty="0">
                <a:solidFill>
                  <a:srgbClr val="000000"/>
                </a:solidFill>
                <a:effectLst/>
                <a:latin typeface="Arial Nova" panose="020B05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 нашем обычном понимании создание графики — это линейный процесс. В нем мы создаем модель, редактируем ее, тестируем. Несмотря на свою эффективность, это отнимает много времени и требует сложных технических знаний. Кроме того, мы можем совершать ошибки, а ошибки — это время и деньги.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ru-RU" sz="1800" dirty="0">
                <a:solidFill>
                  <a:srgbClr val="000000"/>
                </a:solidFill>
                <a:effectLst/>
                <a:latin typeface="Arial Nova" panose="020B05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Генеративный дизайн открывает возможности для большей гибкости при разработке продукта. Это позволяет экспериментировать, реализовывать более рискованные идеи во много раз быстрее и с меньшими затратами.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15000"/>
              </a:lnSpc>
              <a:spcAft>
                <a:spcPts val="800"/>
              </a:spcAft>
            </a:pPr>
            <a:r>
              <a:rPr lang="ru-RU" sz="1800" dirty="0">
                <a:solidFill>
                  <a:srgbClr val="000000"/>
                </a:solidFill>
                <a:effectLst/>
                <a:latin typeface="Arial Nova" panose="020B05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Очевидно, что через некоторое время владение технологиями параметрического формирования и генерации объектов с использованием технологий нейронных сетей станет таким же обязательным, как и владение примитивными САПР (системами автоматизированного проектирования) сегодня, поскольку это может облегчить человеческий труд.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AE47E3-10E1-4392-B49C-5A07A877CAEE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25680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449580" algn="just">
              <a:lnSpc>
                <a:spcPct val="115000"/>
              </a:lnSpc>
              <a:spcAft>
                <a:spcPts val="800"/>
              </a:spcAft>
            </a:pPr>
            <a:r>
              <a:rPr lang="ru-RU" sz="1800" dirty="0">
                <a:solidFill>
                  <a:srgbClr val="000000"/>
                </a:solidFill>
                <a:effectLst/>
                <a:latin typeface="Arial Nova" panose="020B05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Учитывая развитие технологий в разных направлениях, их можно комбинировать для получения других, не менее полезных результатов. Поскольку современные программные системы и искусственный интеллект уже могут проводить проверки ЦИМ и разрабатывать дизайн будущего проекта, становится возможным обучать алгоритмы для проверки и сравнения концептуальных решений с будущими проектами.</a:t>
            </a:r>
            <a:endParaRPr lang="ru-RU" sz="18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15000"/>
              </a:lnSpc>
              <a:spcAft>
                <a:spcPts val="800"/>
              </a:spcAft>
            </a:pPr>
            <a:r>
              <a:rPr lang="ru-RU" sz="1800" dirty="0">
                <a:solidFill>
                  <a:srgbClr val="000000"/>
                </a:solidFill>
                <a:effectLst/>
                <a:latin typeface="Arial Nova" panose="020B05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Такие технологии могут позволить человеку провести анализ на ранней стадии, включая такие параметры, как: предпочтения района, предпочтения стиля работы, шум, производительность, естественное освещение и вид на улицу. Результаты таких предварительных исследований могут обеспечить единый архитектурный облик и максимальную экологичность, экономичность и эффективность будущего проекта.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AE47E3-10E1-4392-B49C-5A07A877CAEE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70246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Текст 7"/>
          <p:cNvSpPr>
            <a:spLocks noGrp="1"/>
          </p:cNvSpPr>
          <p:nvPr>
            <p:ph type="body" sz="quarter" idx="10" hasCustomPrompt="1"/>
          </p:nvPr>
        </p:nvSpPr>
        <p:spPr>
          <a:xfrm>
            <a:off x="8688288" y="5157193"/>
            <a:ext cx="3264363" cy="960107"/>
          </a:xfrm>
          <a:prstGeom prst="rect">
            <a:avLst/>
          </a:prstGeom>
        </p:spPr>
        <p:txBody>
          <a:bodyPr/>
          <a:lstStyle>
            <a:lvl1pPr marL="0" indent="0" algn="l" eaLnBrk="1" hangingPunct="1">
              <a:defRPr sz="1200" b="1" baseline="0">
                <a:solidFill>
                  <a:srgbClr val="00B050"/>
                </a:solidFill>
              </a:defRPr>
            </a:lvl1pPr>
            <a:lvl2pPr>
              <a:defRPr sz="2133" b="1"/>
            </a:lvl2pPr>
          </a:lstStyle>
          <a:p>
            <a:pPr marL="0" indent="0" eaLnBrk="1" hangingPunct="1"/>
            <a:r>
              <a:rPr lang="ru-RU" dirty="0"/>
              <a:t>ФИО автора</a:t>
            </a:r>
          </a:p>
          <a:p>
            <a:pPr marL="0" indent="0" eaLnBrk="1" hangingPunct="1"/>
            <a:r>
              <a:rPr lang="ru-RU" dirty="0"/>
              <a:t>Должность</a:t>
            </a:r>
          </a:p>
          <a:p>
            <a:pPr marL="0" indent="0" eaLnBrk="1" hangingPunct="1"/>
            <a:r>
              <a:rPr lang="en-US" dirty="0"/>
              <a:t>E-mail</a:t>
            </a:r>
            <a:endParaRPr lang="ru-RU" dirty="0"/>
          </a:p>
          <a:p>
            <a:pPr marL="0" indent="0" eaLnBrk="1" hangingPunct="1"/>
            <a:r>
              <a:rPr lang="ru-RU" dirty="0"/>
              <a:t>Дата создания</a:t>
            </a:r>
          </a:p>
        </p:txBody>
      </p:sp>
      <p:sp>
        <p:nvSpPr>
          <p:cNvPr id="16" name="Текст 7"/>
          <p:cNvSpPr>
            <a:spLocks noGrp="1"/>
          </p:cNvSpPr>
          <p:nvPr>
            <p:ph type="body" sz="quarter" idx="11" hasCustomPrompt="1"/>
          </p:nvPr>
        </p:nvSpPr>
        <p:spPr>
          <a:xfrm>
            <a:off x="2351584" y="1028733"/>
            <a:ext cx="7296811" cy="960107"/>
          </a:xfrm>
          <a:prstGeom prst="rect">
            <a:avLst/>
          </a:prstGeom>
        </p:spPr>
        <p:txBody>
          <a:bodyPr/>
          <a:lstStyle>
            <a:lvl1pPr marL="0" marR="0" indent="0" algn="ctr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ru-RU" sz="5867" b="1" kern="1200" baseline="0" dirty="0" smtClean="0">
                <a:solidFill>
                  <a:srgbClr val="48CB41"/>
                </a:solidFill>
                <a:latin typeface="+mj-lt"/>
                <a:ea typeface="+mj-ea"/>
                <a:cs typeface="+mj-cs"/>
              </a:defRPr>
            </a:lvl1pPr>
            <a:lvl2pPr>
              <a:defRPr sz="2133" b="1"/>
            </a:lvl2pPr>
          </a:lstStyle>
          <a:p>
            <a:pPr algn="ctr" defTabSz="914400" rtl="0" eaLnBrk="1" latinLnBrk="0" hangingPunct="1">
              <a:spcBef>
                <a:spcPct val="0"/>
              </a:spcBef>
              <a:buNone/>
            </a:pPr>
            <a:r>
              <a:rPr lang="ru-RU" sz="5867" kern="1200" dirty="0">
                <a:solidFill>
                  <a:srgbClr val="48CB41"/>
                </a:solidFill>
                <a:latin typeface="+mj-lt"/>
                <a:ea typeface="+mj-ea"/>
                <a:cs typeface="+mj-cs"/>
              </a:rPr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19135098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pPr defTabSz="1219170"/>
            <a:fld id="{CB0E2840-7AB1-48E3-A9AC-A3FF9A1D636D}" type="datetimeFigureOut">
              <a:rPr lang="ru-RU" sz="2400" smtClean="0">
                <a:solidFill>
                  <a:prstClr val="black"/>
                </a:solidFill>
              </a:rPr>
              <a:pPr defTabSz="1219170"/>
              <a:t>21.03.2023</a:t>
            </a:fld>
            <a:endParaRPr lang="ru-RU" sz="2400">
              <a:solidFill>
                <a:prstClr val="black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/>
          <a:lstStyle/>
          <a:p>
            <a:pPr defTabSz="1219170"/>
            <a:endParaRPr lang="ru-RU" sz="2400">
              <a:solidFill>
                <a:prstClr val="black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pPr defTabSz="1219170"/>
            <a:fld id="{96F50044-7D00-4769-8D5B-44BFE1FF917D}" type="slidenum">
              <a:rPr lang="ru-RU" sz="2400" smtClean="0">
                <a:solidFill>
                  <a:prstClr val="black"/>
                </a:solidFill>
              </a:rPr>
              <a:pPr defTabSz="1219170"/>
              <a:t>‹#›</a:t>
            </a:fld>
            <a:endParaRPr lang="ru-RU" sz="2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74109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10"/>
          <p:cNvSpPr>
            <a:spLocks noGrp="1"/>
          </p:cNvSpPr>
          <p:nvPr>
            <p:ph type="title"/>
          </p:nvPr>
        </p:nvSpPr>
        <p:spPr>
          <a:xfrm>
            <a:off x="239349" y="44624"/>
            <a:ext cx="10515600" cy="83714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200">
                <a:solidFill>
                  <a:srgbClr val="990033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30063165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10"/>
          <p:cNvSpPr>
            <a:spLocks noGrp="1"/>
          </p:cNvSpPr>
          <p:nvPr>
            <p:ph type="title"/>
          </p:nvPr>
        </p:nvSpPr>
        <p:spPr>
          <a:xfrm>
            <a:off x="239349" y="44624"/>
            <a:ext cx="10515600" cy="83714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200">
                <a:solidFill>
                  <a:srgbClr val="990033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262984674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pPr defTabSz="1219170"/>
            <a:fld id="{CB0E2840-7AB1-48E3-A9AC-A3FF9A1D636D}" type="datetimeFigureOut">
              <a:rPr lang="ru-RU" sz="2400" smtClean="0">
                <a:solidFill>
                  <a:prstClr val="black"/>
                </a:solidFill>
              </a:rPr>
              <a:pPr defTabSz="1219170"/>
              <a:t>21.03.2023</a:t>
            </a:fld>
            <a:endParaRPr lang="ru-RU" sz="2400">
              <a:solidFill>
                <a:prstClr val="black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/>
          <a:lstStyle/>
          <a:p>
            <a:pPr defTabSz="1219170"/>
            <a:endParaRPr lang="ru-RU" sz="2400">
              <a:solidFill>
                <a:prstClr val="black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pPr defTabSz="1219170"/>
            <a:fld id="{96F50044-7D00-4769-8D5B-44BFE1FF917D}" type="slidenum">
              <a:rPr lang="ru-RU" sz="2400" smtClean="0">
                <a:solidFill>
                  <a:prstClr val="black"/>
                </a:solidFill>
              </a:rPr>
              <a:pPr defTabSz="1219170"/>
              <a:t>‹#›</a:t>
            </a:fld>
            <a:endParaRPr lang="ru-RU" sz="2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843419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010AFD-80BA-4F5F-8107-94CCA44540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B2AE4D17-DFE9-456B-AD5C-11F964EE132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53D5888-F1F0-4CC9-B9BF-25CAC48A54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DF333-77BE-4BD4-8378-847899DE4AA1}" type="datetimeFigureOut">
              <a:rPr lang="ru-RU" smtClean="0"/>
              <a:t>21.03.2023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3F7F495-741F-48EF-9FBB-D0DD38A389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783446E-08FA-441C-A56E-888A893E86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511DF-CCDF-4EEB-9A3C-0D3BBCFF31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34988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10"/>
          <p:cNvSpPr>
            <a:spLocks noGrp="1"/>
          </p:cNvSpPr>
          <p:nvPr>
            <p:ph type="title"/>
          </p:nvPr>
        </p:nvSpPr>
        <p:spPr>
          <a:xfrm>
            <a:off x="239349" y="44624"/>
            <a:ext cx="10515600" cy="83714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200">
                <a:solidFill>
                  <a:srgbClr val="990033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287823765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59AD69B-95E5-43C6-8732-FB204C3B9F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263A538-8721-4A31-A476-2EF1848469B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6D285EA-E50A-4D33-8F4D-B23F32CDF1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8918B5-37F7-4576-BFF8-0ECE4FFB106B}" type="datetimeFigureOut">
              <a:rPr lang="ru-RU" smtClean="0"/>
              <a:t>21.03.2023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9A87762-A05B-471B-8C01-EF3E6AC699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55848CD-988C-4C44-94D1-0F219AFEBF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120D14-E3B7-4D4C-BAA9-C778FCE938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59353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4674CE4-633F-47ED-B09B-029C45EB30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698EAFC-16C5-458E-AF2E-0A42B1C9A4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811AFAC-08D7-4BDA-9F70-0FF98201E0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8918B5-37F7-4576-BFF8-0ECE4FFB106B}" type="datetimeFigureOut">
              <a:rPr lang="ru-RU" smtClean="0"/>
              <a:t>21.03.2023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06CC0BF-F458-48CD-9429-959DD9972F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139881C-38E4-4425-B5AF-CF44DAFA9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120D14-E3B7-4D4C-BAA9-C778FCE938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188053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11FFE8F-F9AF-4071-9255-295175F505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883DEF3-14D0-473A-9BD2-EF6AD51A7F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23ED4D3-CCBA-43BA-9629-4F18DE6CE5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8918B5-37F7-4576-BFF8-0ECE4FFB106B}" type="datetimeFigureOut">
              <a:rPr lang="ru-RU" smtClean="0"/>
              <a:t>21.03.2023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48BC3A4-8E7F-4680-8346-DDA19718B5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E7D10E4-51FD-4D62-8B5C-1CBA0C2459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120D14-E3B7-4D4C-BAA9-C778FCE938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846436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B9BEC7-F37B-4E67-A4F9-27A3D75ED7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0014428-9D91-4391-8754-AF046674534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909DD25-EA8B-4263-BCA6-070DD984B7D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DEC74EA-9F6A-4EDF-B003-D7DF54BD8A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8918B5-37F7-4576-BFF8-0ECE4FFB106B}" type="datetimeFigureOut">
              <a:rPr lang="ru-RU" smtClean="0"/>
              <a:t>21.03.2023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0066281-7701-412A-A510-EFE852399E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954990A-2559-4A4A-A70D-530EC1EE7B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120D14-E3B7-4D4C-BAA9-C778FCE938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07022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335360" y="188640"/>
            <a:ext cx="10363200" cy="720080"/>
          </a:xfrm>
          <a:prstGeom prst="rect">
            <a:avLst/>
          </a:prstGeom>
        </p:spPr>
        <p:txBody>
          <a:bodyPr/>
          <a:lstStyle>
            <a:lvl1pPr>
              <a:defRPr baseline="0"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ru-RU" dirty="0"/>
              <a:t>Цвета </a:t>
            </a:r>
          </a:p>
        </p:txBody>
      </p:sp>
    </p:spTree>
    <p:extLst>
      <p:ext uri="{BB962C8B-B14F-4D97-AF65-F5344CB8AC3E}">
        <p14:creationId xmlns:p14="http://schemas.microsoft.com/office/powerpoint/2010/main" val="64425528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54B2F4B-6651-425C-9ABB-77BBAA0446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56F3821-8B09-4342-A124-2C6CAD431B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79D4BC1-59E9-482F-9BCB-F789CDCD70D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B0D72AE-8667-4934-9CC8-3092BEA0416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4DD1672-D215-43E4-8646-84D0126DAB9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E79616C7-A686-4D0D-906B-D8F637315C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8918B5-37F7-4576-BFF8-0ECE4FFB106B}" type="datetimeFigureOut">
              <a:rPr lang="ru-RU" smtClean="0"/>
              <a:t>21.03.2023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5611ACED-FC54-42DE-A76A-540BDD8E7D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0C895A6C-BEE1-4341-88DC-977ACF3868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120D14-E3B7-4D4C-BAA9-C778FCE938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262995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1E4FFF0-09E4-4C24-B47A-ED873608C6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9050B85-0751-4DFD-BE88-F882FDD1D3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8918B5-37F7-4576-BFF8-0ECE4FFB106B}" type="datetimeFigureOut">
              <a:rPr lang="ru-RU" smtClean="0"/>
              <a:t>21.03.2023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78B431C-1036-468C-BB38-DD55B3AA1B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4EE8191C-B4B3-4277-B974-8CF7D3A5EA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120D14-E3B7-4D4C-BAA9-C778FCE938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615068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2145EA8F-143E-47DF-A6BD-4D9A10AD2C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8918B5-37F7-4576-BFF8-0ECE4FFB106B}" type="datetimeFigureOut">
              <a:rPr lang="ru-RU" smtClean="0"/>
              <a:t>21.03.2023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3203888-5E5F-475D-A9EC-E00BF81F27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3F5B0F2-5C72-4729-AF01-52FE074E59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120D14-E3B7-4D4C-BAA9-C778FCE938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600056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EB36599-16A6-40BC-A7DD-02D5CD00D4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DEB18BB-A0B0-46CB-A67A-32C073C005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148CD4E-982E-4DCD-872B-E5CA61159C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91C15B7-A8F0-4EF2-90D0-774F05DDB7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8918B5-37F7-4576-BFF8-0ECE4FFB106B}" type="datetimeFigureOut">
              <a:rPr lang="ru-RU" smtClean="0"/>
              <a:t>21.03.2023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78054CE-DA48-46AE-A3E9-BE9BD274A4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E48577C-A87E-4694-89DC-BC4B669D12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120D14-E3B7-4D4C-BAA9-C778FCE938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2516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BCB0886-D504-47EF-942D-D7AD181B1F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2260FF7C-B58A-46A6-9C10-B7EACD01E76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E2D78D1-DB66-4799-811C-B76A1BDEF9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B6CEA62-BD86-4AC3-B967-811961141B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8918B5-37F7-4576-BFF8-0ECE4FFB106B}" type="datetimeFigureOut">
              <a:rPr lang="ru-RU" smtClean="0"/>
              <a:t>21.03.2023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2FBD115-6861-475E-9B6F-7847B01999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8E87492-3B6D-47E8-B350-97F229EBF6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120D14-E3B7-4D4C-BAA9-C778FCE938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744580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E5D3BAA-188F-447B-89C2-08442FD115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FB40BFF-C3DA-4730-90AA-FAB1D38E034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B5B60E8-7103-46C1-BD0C-06EB5F7AA7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8918B5-37F7-4576-BFF8-0ECE4FFB106B}" type="datetimeFigureOut">
              <a:rPr lang="ru-RU" smtClean="0"/>
              <a:t>21.03.2023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A0E1062-32B9-42AA-B287-6F9958E5ED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AD18250-801D-4A13-97A5-A6EBBA8929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120D14-E3B7-4D4C-BAA9-C778FCE938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02480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D499C013-EF6E-4667-8E72-67CEFD57740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3F06264-2E57-4698-BD41-593ACBAAC82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60C2D4A-0159-4F3D-86AD-BC0F4B259A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8918B5-37F7-4576-BFF8-0ECE4FFB106B}" type="datetimeFigureOut">
              <a:rPr lang="ru-RU" smtClean="0"/>
              <a:t>21.03.2023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A2C5E1F-5C15-4F21-A3E7-CA1522D4EB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9A5FDCF-8F9D-49A2-BADD-F6CBEDC68F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120D14-E3B7-4D4C-BAA9-C778FCE938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362644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10"/>
          <p:cNvSpPr>
            <a:spLocks noGrp="1"/>
          </p:cNvSpPr>
          <p:nvPr>
            <p:ph type="title"/>
          </p:nvPr>
        </p:nvSpPr>
        <p:spPr>
          <a:xfrm>
            <a:off x="239349" y="44624"/>
            <a:ext cx="10515600" cy="83714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200">
                <a:solidFill>
                  <a:srgbClr val="990033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408150035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335360" y="188640"/>
            <a:ext cx="10363200" cy="720080"/>
          </a:xfrm>
          <a:prstGeom prst="rect">
            <a:avLst/>
          </a:prstGeom>
        </p:spPr>
        <p:txBody>
          <a:bodyPr/>
          <a:lstStyle>
            <a:lvl1pPr>
              <a:defRPr baseline="0"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ru-RU" dirty="0"/>
              <a:t>Цвета </a:t>
            </a:r>
          </a:p>
        </p:txBody>
      </p:sp>
    </p:spTree>
    <p:extLst>
      <p:ext uri="{BB962C8B-B14F-4D97-AF65-F5344CB8AC3E}">
        <p14:creationId xmlns:p14="http://schemas.microsoft.com/office/powerpoint/2010/main" val="34866509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внутренний_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8"/>
          <p:cNvSpPr>
            <a:spLocks noGrp="1"/>
          </p:cNvSpPr>
          <p:nvPr>
            <p:ph type="title"/>
          </p:nvPr>
        </p:nvSpPr>
        <p:spPr>
          <a:xfrm>
            <a:off x="335360" y="188640"/>
            <a:ext cx="8736971" cy="57606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800" b="1">
                <a:solidFill>
                  <a:srgbClr val="902039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5" name="Текст 10"/>
          <p:cNvSpPr>
            <a:spLocks noGrp="1"/>
          </p:cNvSpPr>
          <p:nvPr>
            <p:ph type="body" sz="quarter" idx="10"/>
          </p:nvPr>
        </p:nvSpPr>
        <p:spPr>
          <a:xfrm>
            <a:off x="335360" y="980728"/>
            <a:ext cx="11713301" cy="5256584"/>
          </a:xfrm>
          <a:prstGeom prst="rect">
            <a:avLst/>
          </a:prstGeom>
        </p:spPr>
        <p:txBody>
          <a:bodyPr/>
          <a:lstStyle>
            <a:lvl1pPr marL="341991" indent="-341991" algn="just">
              <a:lnSpc>
                <a:spcPct val="80000"/>
              </a:lnSpc>
              <a:spcBef>
                <a:spcPts val="400"/>
              </a:spcBef>
              <a:buClr>
                <a:srgbClr val="A81733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</a:defRPr>
            </a:lvl1pPr>
            <a:lvl2pPr marL="341991" indent="-341991">
              <a:lnSpc>
                <a:spcPct val="80000"/>
              </a:lnSpc>
              <a:spcBef>
                <a:spcPts val="400"/>
              </a:spcBef>
              <a:buClr>
                <a:srgbClr val="A81700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</a:defRPr>
            </a:lvl2pPr>
            <a:lvl3pPr marL="1087173" indent="-228594">
              <a:lnSpc>
                <a:spcPct val="80000"/>
              </a:lnSpc>
              <a:buClr>
                <a:srgbClr val="A81733"/>
              </a:buClr>
              <a:buFont typeface="Wingdings" pitchFamily="2" charset="2"/>
              <a:buChar char="§"/>
              <a:defRPr b="0">
                <a:solidFill>
                  <a:schemeClr val="tx1"/>
                </a:solidFill>
              </a:defRPr>
            </a:lvl3pPr>
            <a:lvl4pPr marL="1600160" indent="-228594">
              <a:buClr>
                <a:srgbClr val="A81700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2"/>
            <a:r>
              <a:rPr lang="ru-RU" dirty="0"/>
              <a:t>Второй уровень</a:t>
            </a:r>
          </a:p>
          <a:p>
            <a:pPr lvl="3"/>
            <a:r>
              <a:rPr lang="ru-RU" dirty="0"/>
              <a:t>Третий уровень</a:t>
            </a:r>
          </a:p>
          <a:p>
            <a:pPr lvl="2"/>
            <a:endParaRPr lang="ru-RU" dirty="0"/>
          </a:p>
          <a:p>
            <a:pPr lvl="1"/>
            <a:endParaRPr lang="ru-RU" dirty="0"/>
          </a:p>
          <a:p>
            <a:pPr lvl="0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578383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внутренний_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8"/>
          <p:cNvSpPr>
            <a:spLocks noGrp="1"/>
          </p:cNvSpPr>
          <p:nvPr>
            <p:ph type="title"/>
          </p:nvPr>
        </p:nvSpPr>
        <p:spPr>
          <a:xfrm>
            <a:off x="335360" y="188640"/>
            <a:ext cx="8736971" cy="576064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467" b="1">
                <a:solidFill>
                  <a:srgbClr val="00B050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7" name="Текст 10"/>
          <p:cNvSpPr>
            <a:spLocks noGrp="1"/>
          </p:cNvSpPr>
          <p:nvPr>
            <p:ph type="body" sz="quarter" idx="10"/>
          </p:nvPr>
        </p:nvSpPr>
        <p:spPr>
          <a:xfrm>
            <a:off x="335360" y="980728"/>
            <a:ext cx="11713301" cy="5256584"/>
          </a:xfrm>
          <a:prstGeom prst="rect">
            <a:avLst/>
          </a:prstGeom>
        </p:spPr>
        <p:txBody>
          <a:bodyPr/>
          <a:lstStyle>
            <a:lvl1pPr marL="455989" indent="-455989" algn="just">
              <a:lnSpc>
                <a:spcPct val="80000"/>
              </a:lnSpc>
              <a:spcBef>
                <a:spcPts val="533"/>
              </a:spcBef>
              <a:buClr>
                <a:srgbClr val="00B050"/>
              </a:buClr>
              <a:buFont typeface="Wingdings" panose="05000000000000000000" pitchFamily="2" charset="2"/>
              <a:buChar char="v"/>
              <a:defRPr sz="2933">
                <a:solidFill>
                  <a:schemeClr val="tx1"/>
                </a:solidFill>
              </a:defRPr>
            </a:lvl1pPr>
            <a:lvl2pPr marL="455989" indent="-455989">
              <a:lnSpc>
                <a:spcPct val="80000"/>
              </a:lnSpc>
              <a:spcBef>
                <a:spcPts val="533"/>
              </a:spcBef>
              <a:buClr>
                <a:srgbClr val="A81700"/>
              </a:buClr>
              <a:buFontTx/>
              <a:buBlip>
                <a:blip r:embed="rId2"/>
              </a:buBlip>
              <a:defRPr sz="3200">
                <a:solidFill>
                  <a:schemeClr val="tx1"/>
                </a:solidFill>
              </a:defRPr>
            </a:lvl2pPr>
            <a:lvl3pPr marL="1449564" indent="-304792">
              <a:lnSpc>
                <a:spcPct val="80000"/>
              </a:lnSpc>
              <a:buClr>
                <a:srgbClr val="00B050"/>
              </a:buClr>
              <a:buFont typeface="Wingdings" panose="05000000000000000000" pitchFamily="2" charset="2"/>
              <a:buChar char="Ø"/>
              <a:defRPr sz="2667" b="0">
                <a:solidFill>
                  <a:schemeClr val="tx1"/>
                </a:solidFill>
              </a:defRPr>
            </a:lvl3pPr>
            <a:lvl4pPr marL="2133547" indent="-304792">
              <a:buClr>
                <a:srgbClr val="00B050"/>
              </a:buClr>
              <a:buFont typeface="Courier New" panose="02070309020205020404" pitchFamily="49" charset="0"/>
              <a:buChar char="o"/>
              <a:defRPr sz="2400"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2"/>
            <a:r>
              <a:rPr lang="ru-RU" dirty="0"/>
              <a:t>Второй уровень</a:t>
            </a:r>
          </a:p>
          <a:p>
            <a:pPr lvl="3"/>
            <a:r>
              <a:rPr lang="ru-RU" dirty="0"/>
              <a:t>Третий уровень</a:t>
            </a:r>
            <a:endParaRPr lang="en-US" dirty="0"/>
          </a:p>
          <a:p>
            <a:pPr lvl="3"/>
            <a:endParaRPr lang="ru-RU" dirty="0"/>
          </a:p>
          <a:p>
            <a:pPr lvl="2"/>
            <a:endParaRPr lang="ru-RU" dirty="0"/>
          </a:p>
          <a:p>
            <a:pPr lvl="0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435481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внутренний_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8"/>
          <p:cNvSpPr>
            <a:spLocks noGrp="1"/>
          </p:cNvSpPr>
          <p:nvPr>
            <p:ph type="title"/>
          </p:nvPr>
        </p:nvSpPr>
        <p:spPr>
          <a:xfrm>
            <a:off x="335360" y="188640"/>
            <a:ext cx="8736971" cy="576064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467" b="1">
                <a:solidFill>
                  <a:srgbClr val="00B050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7" name="Текст 10"/>
          <p:cNvSpPr>
            <a:spLocks noGrp="1"/>
          </p:cNvSpPr>
          <p:nvPr>
            <p:ph type="body" sz="quarter" idx="10"/>
          </p:nvPr>
        </p:nvSpPr>
        <p:spPr>
          <a:xfrm>
            <a:off x="335360" y="980728"/>
            <a:ext cx="11713301" cy="5256584"/>
          </a:xfrm>
          <a:prstGeom prst="rect">
            <a:avLst/>
          </a:prstGeom>
        </p:spPr>
        <p:txBody>
          <a:bodyPr/>
          <a:lstStyle>
            <a:lvl1pPr marL="455989" indent="-455989" algn="just">
              <a:lnSpc>
                <a:spcPct val="80000"/>
              </a:lnSpc>
              <a:spcBef>
                <a:spcPts val="533"/>
              </a:spcBef>
              <a:buClr>
                <a:srgbClr val="00B050"/>
              </a:buClr>
              <a:buFont typeface="Wingdings" panose="05000000000000000000" pitchFamily="2" charset="2"/>
              <a:buChar char="v"/>
              <a:defRPr sz="2933">
                <a:solidFill>
                  <a:schemeClr val="tx1"/>
                </a:solidFill>
              </a:defRPr>
            </a:lvl1pPr>
            <a:lvl2pPr marL="455989" indent="-455989">
              <a:lnSpc>
                <a:spcPct val="80000"/>
              </a:lnSpc>
              <a:spcBef>
                <a:spcPts val="533"/>
              </a:spcBef>
              <a:buClr>
                <a:srgbClr val="A81700"/>
              </a:buClr>
              <a:buFontTx/>
              <a:buBlip>
                <a:blip r:embed="rId2"/>
              </a:buBlip>
              <a:defRPr sz="3200">
                <a:solidFill>
                  <a:schemeClr val="tx1"/>
                </a:solidFill>
              </a:defRPr>
            </a:lvl2pPr>
            <a:lvl3pPr marL="1449564" indent="-304792">
              <a:lnSpc>
                <a:spcPct val="80000"/>
              </a:lnSpc>
              <a:buClr>
                <a:srgbClr val="00B050"/>
              </a:buClr>
              <a:buFont typeface="Wingdings" panose="05000000000000000000" pitchFamily="2" charset="2"/>
              <a:buChar char="Ø"/>
              <a:defRPr sz="2667" b="0">
                <a:solidFill>
                  <a:schemeClr val="tx1"/>
                </a:solidFill>
              </a:defRPr>
            </a:lvl3pPr>
            <a:lvl4pPr marL="2133547" indent="-304792">
              <a:buClr>
                <a:srgbClr val="00B050"/>
              </a:buClr>
              <a:buFont typeface="Courier New" panose="02070309020205020404" pitchFamily="49" charset="0"/>
              <a:buChar char="o"/>
              <a:defRPr sz="2400"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2"/>
            <a:r>
              <a:rPr lang="ru-RU" dirty="0"/>
              <a:t>Второй уровень</a:t>
            </a:r>
          </a:p>
          <a:p>
            <a:pPr lvl="3"/>
            <a:r>
              <a:rPr lang="ru-RU" dirty="0"/>
              <a:t>Третий уровень</a:t>
            </a:r>
            <a:endParaRPr lang="en-US" dirty="0"/>
          </a:p>
          <a:p>
            <a:pPr lvl="3"/>
            <a:endParaRPr lang="ru-RU" dirty="0"/>
          </a:p>
          <a:p>
            <a:pPr lvl="2"/>
            <a:endParaRPr lang="ru-RU" dirty="0"/>
          </a:p>
          <a:p>
            <a:pPr lvl="0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714667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внутренний_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264707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1417637"/>
            <a:ext cx="9753600" cy="7159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9200" y="2438400"/>
            <a:ext cx="9753600" cy="4191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491846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10"/>
          <p:cNvSpPr>
            <a:spLocks noGrp="1"/>
          </p:cNvSpPr>
          <p:nvPr>
            <p:ph type="title"/>
          </p:nvPr>
        </p:nvSpPr>
        <p:spPr>
          <a:xfrm>
            <a:off x="239349" y="44624"/>
            <a:ext cx="10515600" cy="83714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200">
                <a:solidFill>
                  <a:srgbClr val="990033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28853112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70"/>
            <a:fld id="{B4C71EC6-210F-42DE-9C53-41977AD35B3D}" type="datetimeFigureOut">
              <a:rPr lang="ru-RU" sz="2400" smtClean="0">
                <a:solidFill>
                  <a:prstClr val="black"/>
                </a:solidFill>
              </a:rPr>
              <a:pPr defTabSz="1219170"/>
              <a:t>21.03.2023</a:t>
            </a:fld>
            <a:endParaRPr lang="ru-RU" sz="2400">
              <a:solidFill>
                <a:prstClr val="black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70"/>
            <a:endParaRPr lang="ru-RU" sz="2400">
              <a:solidFill>
                <a:prstClr val="black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70"/>
            <a:fld id="{B19B0651-EE4F-4900-A07F-96A6BFA9D0F0}" type="slidenum">
              <a:rPr lang="ru-RU" sz="2400" smtClean="0">
                <a:solidFill>
                  <a:prstClr val="black"/>
                </a:solidFill>
              </a:rPr>
              <a:pPr defTabSz="1219170"/>
              <a:t>‹#›</a:t>
            </a:fld>
            <a:endParaRPr lang="ru-RU" sz="2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3309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.jpe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5" Type="http://schemas.openxmlformats.org/officeDocument/2006/relationships/image" Target="../media/image5.png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preza_cons_1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-48683" y="5925277"/>
            <a:ext cx="970032" cy="932723"/>
          </a:xfrm>
          <a:prstGeom prst="rect">
            <a:avLst/>
          </a:prstGeom>
        </p:spPr>
      </p:pic>
      <p:pic>
        <p:nvPicPr>
          <p:cNvPr id="7" name="Рисунок 6" descr="preza_cons.jpg">
            <a:extLst>
              <a:ext uri="{FF2B5EF4-FFF2-40B4-BE49-F238E27FC236}">
                <a16:creationId xmlns:a16="http://schemas.microsoft.com/office/drawing/2014/main" id="{A097F245-27C4-1F4A-9038-90560051C6F2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/>
          <a:stretch>
            <a:fillRect/>
          </a:stretch>
        </p:blipFill>
        <p:spPr>
          <a:xfrm>
            <a:off x="2639616" y="6034282"/>
            <a:ext cx="6912768" cy="823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44547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4" r:id="rId10"/>
    <p:sldLayoutId id="2147483701" r:id="rId11"/>
    <p:sldLayoutId id="2147483753" r:id="rId12"/>
  </p:sldLayoutIdLst>
  <p:txStyles>
    <p:titleStyle>
      <a:lvl1pPr algn="l" defTabSz="1219170" rtl="0" eaLnBrk="1" latinLnBrk="0" hangingPunct="1">
        <a:spcBef>
          <a:spcPct val="0"/>
        </a:spcBef>
        <a:buNone/>
        <a:defRPr sz="4267" b="1" kern="1200" baseline="0">
          <a:solidFill>
            <a:srgbClr val="B00000"/>
          </a:solidFill>
          <a:latin typeface="+mj-lt"/>
          <a:ea typeface="+mj-ea"/>
          <a:cs typeface="+mj-cs"/>
        </a:defRPr>
      </a:lvl1pPr>
    </p:titleStyle>
    <p:bodyStyle>
      <a:lvl1pPr marL="0" indent="0" algn="l" defTabSz="1219170" rtl="0" eaLnBrk="1" latinLnBrk="0" hangingPunct="1">
        <a:spcBef>
          <a:spcPct val="20000"/>
        </a:spcBef>
        <a:buFont typeface="Arial" pitchFamily="34" charset="0"/>
        <a:buNone/>
        <a:defRPr sz="3733" b="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bg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bg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preza_cons_6.jpg"/>
          <p:cNvPicPr>
            <a:picLocks noChangeAspect="1"/>
          </p:cNvPicPr>
          <p:nvPr userDrawn="1"/>
        </p:nvPicPr>
        <p:blipFill>
          <a:blip r:embed="rId5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9203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73" r:id="rId2"/>
    <p:sldLayoutId id="2147483675" r:id="rId3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A27EFB9-057E-4728-82A3-2D049BC0FA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D5C65F2-ABAD-40D8-BC9B-3BA3348815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208562A-E96E-408A-ABE0-62CF06C3D09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8918B5-37F7-4576-BFF8-0ECE4FFB106B}" type="datetimeFigureOut">
              <a:rPr lang="ru-RU" smtClean="0"/>
              <a:t>21.03.2023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0E1878A-600C-466E-A545-EEAC2F225E7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FEAC37F-A7C2-4D69-A5B7-67B1D8D4E67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120D14-E3B7-4D4C-BAA9-C778FCE938F7}" type="slidenum">
              <a:rPr lang="ru-RU" smtClean="0"/>
              <a:t>‹#›</a:t>
            </a:fld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249EAD0-4602-4AE5-80C1-5DB640A6A83C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114042" y="91908"/>
            <a:ext cx="610917" cy="747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86146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8" r:id="rId1"/>
    <p:sldLayoutId id="2147483769" r:id="rId2"/>
    <p:sldLayoutId id="2147483770" r:id="rId3"/>
    <p:sldLayoutId id="2147483771" r:id="rId4"/>
    <p:sldLayoutId id="2147483772" r:id="rId5"/>
    <p:sldLayoutId id="2147483773" r:id="rId6"/>
    <p:sldLayoutId id="2147483774" r:id="rId7"/>
    <p:sldLayoutId id="2147483775" r:id="rId8"/>
    <p:sldLayoutId id="2147483776" r:id="rId9"/>
    <p:sldLayoutId id="2147483777" r:id="rId10"/>
    <p:sldLayoutId id="2147483778" r:id="rId11"/>
    <p:sldLayoutId id="2147483779" r:id="rId12"/>
    <p:sldLayoutId id="2147483780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8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19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22.jpg"/><Relationship Id="rId4" Type="http://schemas.openxmlformats.org/officeDocument/2006/relationships/image" Target="../media/image21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2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68000">
              <a:schemeClr val="bg1"/>
            </a:gs>
            <a:gs pos="100000">
              <a:schemeClr val="bg1">
                <a:alpha val="0"/>
              </a:schemeClr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>
            <a:extLst>
              <a:ext uri="{FF2B5EF4-FFF2-40B4-BE49-F238E27FC236}">
                <a16:creationId xmlns:a16="http://schemas.microsoft.com/office/drawing/2014/main" id="{767DE8F6-5643-4AE0-8F03-15556BDA70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333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BD1CCE30-9B91-49AF-A14A-071F03F2CFF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6365253"/>
            <a:ext cx="2743201" cy="461414"/>
          </a:xfrm>
        </p:spPr>
        <p:txBody>
          <a:bodyPr/>
          <a:lstStyle/>
          <a:p>
            <a:r>
              <a:rPr lang="ru-RU" dirty="0">
                <a:solidFill>
                  <a:schemeClr val="accent1">
                    <a:lumMod val="75000"/>
                  </a:schemeClr>
                </a:solidFill>
                <a:ea typeface="Cascadia Code Light" panose="020B0609020000020004" pitchFamily="49" charset="0"/>
                <a:cs typeface="Cascadia Code Light" panose="020B0609020000020004" pitchFamily="49" charset="0"/>
              </a:rPr>
              <a:t>ООО «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  <a:ea typeface="Cascadia Code Light" panose="020B0609020000020004" pitchFamily="49" charset="0"/>
                <a:cs typeface="Cascadia Code Light" panose="020B0609020000020004" pitchFamily="49" charset="0"/>
              </a:rPr>
              <a:t>ДиСиСи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ea typeface="Cascadia Code Light" panose="020B0609020000020004" pitchFamily="49" charset="0"/>
                <a:cs typeface="Cascadia Code Light" panose="020B0609020000020004" pitchFamily="49" charset="0"/>
              </a:rPr>
              <a:t>»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F74E8D0-C0BF-4885-B31E-E377E14EB4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91232" y="5840006"/>
            <a:ext cx="785154" cy="960771"/>
          </a:xfrm>
          <a:prstGeom prst="rect">
            <a:avLst/>
          </a:prstGeom>
        </p:spPr>
      </p:pic>
      <p:sp>
        <p:nvSpPr>
          <p:cNvPr id="16" name="Прямоугольник: скругленные углы 15">
            <a:extLst>
              <a:ext uri="{FF2B5EF4-FFF2-40B4-BE49-F238E27FC236}">
                <a16:creationId xmlns:a16="http://schemas.microsoft.com/office/drawing/2014/main" id="{890F1031-2F3D-4E41-BA50-3864B0BEDFA5}"/>
              </a:ext>
            </a:extLst>
          </p:cNvPr>
          <p:cNvSpPr/>
          <p:nvPr/>
        </p:nvSpPr>
        <p:spPr>
          <a:xfrm>
            <a:off x="1324304" y="273269"/>
            <a:ext cx="10436772" cy="4080719"/>
          </a:xfrm>
          <a:prstGeom prst="roundRect">
            <a:avLst/>
          </a:prstGeom>
          <a:gradFill flip="none" rotWithShape="1">
            <a:gsLst>
              <a:gs pos="68000">
                <a:schemeClr val="bg1"/>
              </a:gs>
              <a:gs pos="91000">
                <a:srgbClr val="FFFFFF">
                  <a:alpha val="22000"/>
                </a:srgbClr>
              </a:gs>
              <a:gs pos="92000">
                <a:schemeClr val="bg1">
                  <a:alpha val="1200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0121C1F-840D-4215-8BE5-0E33851CA28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779" t="20771" r="24341" b="37485"/>
          <a:stretch/>
        </p:blipFill>
        <p:spPr>
          <a:xfrm>
            <a:off x="2522482" y="1593440"/>
            <a:ext cx="1681655" cy="1655762"/>
          </a:xfrm>
          <a:prstGeom prst="ellipse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7CAFFEF-0B14-4F9D-BCFF-D30DD4C0794A}"/>
              </a:ext>
            </a:extLst>
          </p:cNvPr>
          <p:cNvSpPr txBox="1"/>
          <p:nvPr/>
        </p:nvSpPr>
        <p:spPr>
          <a:xfrm>
            <a:off x="430924" y="4404189"/>
            <a:ext cx="11375957" cy="14219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</a:pPr>
            <a:r>
              <a:rPr lang="ru-RU" sz="32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scadia Code Light" panose="020B0609020000020004" pitchFamily="49" charset="0"/>
                <a:cs typeface="Calibri" panose="020F0502020204030204" pitchFamily="34" charset="0"/>
              </a:rPr>
              <a:t>Применение искусственного интеллекта для проверки соответствия цифровой модели на стадии проектная документация, принятым концептуальным решениям</a:t>
            </a:r>
            <a:endParaRPr lang="en-US" sz="3200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Cascadia Code Light" panose="020B0609020000020004" pitchFamily="49" charset="0"/>
              <a:cs typeface="Calibri" panose="020F0502020204030204" pitchFamily="34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7BEA3D8-202F-4DAA-A2B2-B912865F71E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80850"/>
          <a:stretch/>
        </p:blipFill>
        <p:spPr>
          <a:xfrm>
            <a:off x="5707116" y="1735136"/>
            <a:ext cx="4407529" cy="1032834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5C654F0A-EECB-4987-9431-99466EE90BF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4111" t="238" r="-2245" b="17434"/>
          <a:stretch/>
        </p:blipFill>
        <p:spPr>
          <a:xfrm>
            <a:off x="1324304" y="458323"/>
            <a:ext cx="3983421" cy="3773214"/>
          </a:xfrm>
          <a:prstGeom prst="donu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291C20C-0BEB-4022-9A0E-7FAC92D7D53A}"/>
              </a:ext>
            </a:extLst>
          </p:cNvPr>
          <p:cNvSpPr txBox="1"/>
          <p:nvPr/>
        </p:nvSpPr>
        <p:spPr>
          <a:xfrm>
            <a:off x="2713173" y="6266318"/>
            <a:ext cx="8462445" cy="3903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Делайте правильно и будет правильно! </a:t>
            </a:r>
            <a:r>
              <a:rPr lang="ru-RU" sz="1800" b="1" dirty="0">
                <a:solidFill>
                  <a:srgbClr val="444444"/>
                </a:solidFill>
                <a:effectLst/>
                <a:latin typeface="Segoe UI Emoji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  <a:sym typeface="Segoe UI Emoji" panose="020B0502040204020203" pitchFamily="34" charset="0"/>
              </a:rPr>
              <a:t>😊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8929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D955130-42C5-4A93-A27B-0E2E55A3230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46007" y="3068960"/>
            <a:ext cx="5699986" cy="720080"/>
          </a:xfrm>
        </p:spPr>
        <p:txBody>
          <a:bodyPr/>
          <a:lstStyle/>
          <a:p>
            <a:r>
              <a:rPr lang="ru-RU" dirty="0">
                <a:solidFill>
                  <a:srgbClr val="003366"/>
                </a:solidFill>
                <a:latin typeface="+mn-lt"/>
              </a:rPr>
              <a:t>Спасибо за внимание !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57DB5AF-D6F3-47A4-9024-6091AFD6908A}"/>
              </a:ext>
            </a:extLst>
          </p:cNvPr>
          <p:cNvSpPr txBox="1"/>
          <p:nvPr/>
        </p:nvSpPr>
        <p:spPr>
          <a:xfrm>
            <a:off x="8084574" y="4769659"/>
            <a:ext cx="3751007" cy="705899"/>
          </a:xfrm>
          <a:prstGeom prst="rect">
            <a:avLst/>
          </a:prstGeom>
          <a:noFill/>
          <a:ln w="28575">
            <a:solidFill>
              <a:srgbClr val="00A8D0"/>
            </a:solidFill>
          </a:ln>
        </p:spPr>
        <p:txBody>
          <a:bodyPr wrap="square">
            <a:spAutoFit/>
          </a:bodyPr>
          <a:lstStyle/>
          <a:p>
            <a:pPr lvl="1">
              <a:lnSpc>
                <a:spcPct val="114000"/>
              </a:lnSpc>
              <a:spcBef>
                <a:spcPct val="0"/>
              </a:spcBef>
              <a:buClr>
                <a:srgbClr val="00B050"/>
              </a:buClr>
            </a:pPr>
            <a:r>
              <a:rPr lang="ru-RU" sz="1800" dirty="0">
                <a:solidFill>
                  <a:srgbClr val="003366"/>
                </a:solidFill>
              </a:rPr>
              <a:t>Т/ф: +7 (495) 669-68-3</a:t>
            </a:r>
            <a:r>
              <a:rPr lang="en-US" sz="1800" dirty="0">
                <a:solidFill>
                  <a:srgbClr val="003366"/>
                </a:solidFill>
              </a:rPr>
              <a:t>6</a:t>
            </a:r>
            <a:endParaRPr lang="ru-RU" dirty="0">
              <a:solidFill>
                <a:srgbClr val="003366"/>
              </a:solidFill>
            </a:endParaRPr>
          </a:p>
          <a:p>
            <a:pPr lvl="1">
              <a:lnSpc>
                <a:spcPct val="114000"/>
              </a:lnSpc>
              <a:spcBef>
                <a:spcPct val="0"/>
              </a:spcBef>
              <a:buClr>
                <a:srgbClr val="00B050"/>
              </a:buClr>
            </a:pPr>
            <a:r>
              <a:rPr lang="en-US" sz="1800" dirty="0">
                <a:solidFill>
                  <a:srgbClr val="003366"/>
                </a:solidFill>
                <a:ea typeface="+mj-ea"/>
                <a:cs typeface="+mj-cs"/>
              </a:rPr>
              <a:t>E-mail: info@dcconsult.ru</a:t>
            </a:r>
            <a:endParaRPr lang="ru-RU" sz="1800" dirty="0">
              <a:solidFill>
                <a:srgbClr val="003366"/>
              </a:solidFill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522160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C01BE7E-AD98-405C-8127-39C9C261BB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2032" y="150465"/>
            <a:ext cx="6557054" cy="543880"/>
          </a:xfrm>
          <a:solidFill>
            <a:srgbClr val="003366"/>
          </a:solidFill>
        </p:spPr>
        <p:txBody>
          <a:bodyPr>
            <a:norm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ru-RU" sz="1800" b="1" dirty="0">
                <a:solidFill>
                  <a:schemeClr val="bg1"/>
                </a:solidFill>
                <a:latin typeface="Arial Nova" panose="020B05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Развитие технологий</a:t>
            </a:r>
            <a:endParaRPr lang="ru-RU" sz="18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CFC7481-1CF0-4FF4-B45D-53C69D9AB652}"/>
              </a:ext>
            </a:extLst>
          </p:cNvPr>
          <p:cNvSpPr txBox="1"/>
          <p:nvPr/>
        </p:nvSpPr>
        <p:spPr>
          <a:xfrm>
            <a:off x="129343" y="6137721"/>
            <a:ext cx="11933314" cy="369332"/>
          </a:xfrm>
          <a:prstGeom prst="rect">
            <a:avLst/>
          </a:prstGeom>
          <a:solidFill>
            <a:srgbClr val="003366"/>
          </a:solidFill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В настоящий момент идет активное развитие технологии искусственного интеллекта.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1BBB767-4CED-4B30-966D-7FBC694BC0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723" y="1216056"/>
            <a:ext cx="5815856" cy="387723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8B6F7C9-F9E8-467D-804B-1DD214F71B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6223" y="2031487"/>
            <a:ext cx="6557054" cy="3584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5579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C01BE7E-AD98-405C-8127-39C9C261BB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2032" y="150465"/>
            <a:ext cx="6557054" cy="543880"/>
          </a:xfrm>
          <a:solidFill>
            <a:srgbClr val="003366"/>
          </a:solidFill>
        </p:spPr>
        <p:txBody>
          <a:bodyPr>
            <a:norm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ru-RU" sz="1800" b="1" dirty="0">
                <a:solidFill>
                  <a:schemeClr val="bg1"/>
                </a:solidFill>
                <a:effectLst/>
                <a:latin typeface="Arial Nova" panose="020B05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Основная цель</a:t>
            </a:r>
            <a:endParaRPr lang="ru-RU" sz="18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CFC7481-1CF0-4FF4-B45D-53C69D9AB652}"/>
              </a:ext>
            </a:extLst>
          </p:cNvPr>
          <p:cNvSpPr txBox="1"/>
          <p:nvPr/>
        </p:nvSpPr>
        <p:spPr>
          <a:xfrm>
            <a:off x="7007551" y="1053135"/>
            <a:ext cx="5118965" cy="646331"/>
          </a:xfrm>
          <a:prstGeom prst="rect">
            <a:avLst/>
          </a:prstGeom>
          <a:solidFill>
            <a:srgbClr val="003366"/>
          </a:solidFill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Основная цель этой технологии - значительно снизить затраты в процессе проектирования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104606D-A5AC-454B-B2BE-B208D94BAC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5974" y="3205755"/>
            <a:ext cx="3013894" cy="3013894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5350DAA-0ABC-4494-A2D9-DAC150A485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844" y="1871530"/>
            <a:ext cx="7892022" cy="4674506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4C16E135-D923-45B6-92F8-0EE5B794DD7F}"/>
              </a:ext>
            </a:extLst>
          </p:cNvPr>
          <p:cNvSpPr/>
          <p:nvPr/>
        </p:nvSpPr>
        <p:spPr>
          <a:xfrm>
            <a:off x="658027" y="1871530"/>
            <a:ext cx="1999715" cy="122418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622EC53D-FC02-4EEE-8130-889CC7DE1513}"/>
              </a:ext>
            </a:extLst>
          </p:cNvPr>
          <p:cNvSpPr/>
          <p:nvPr/>
        </p:nvSpPr>
        <p:spPr>
          <a:xfrm>
            <a:off x="399736" y="2593662"/>
            <a:ext cx="1999715" cy="122418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87085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C01BE7E-AD98-405C-8127-39C9C261BB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2032" y="150465"/>
            <a:ext cx="6557054" cy="543880"/>
          </a:xfrm>
          <a:solidFill>
            <a:srgbClr val="003366"/>
          </a:solidFill>
        </p:spPr>
        <p:txBody>
          <a:bodyPr>
            <a:norm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ru-RU" sz="1800" b="1" dirty="0">
                <a:solidFill>
                  <a:schemeClr val="bg1"/>
                </a:solidFill>
                <a:effectLst/>
                <a:latin typeface="Arial Nova" panose="020B05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Существующие решения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2B88BB0-F99D-BD44-A4EB-5C40FC98C17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36434" y1="12567" x2="37984" y2="12968"/>
                        <a14:foregroundMark x1="45392" y1="12834" x2="53747" y2="13904"/>
                        <a14:foregroundMark x1="54953" y1="12166" x2="62274" y2="12166"/>
                        <a14:foregroundMark x1="67183" y1="11765" x2="70026" y2="11230"/>
                        <a14:foregroundMark x1="63307" y1="11497" x2="64341" y2="11364"/>
                        <a14:foregroundMark x1="59432" y1="11364" x2="60121" y2="11364"/>
                        <a14:foregroundMark x1="58570" y1="11364" x2="59001" y2="11497"/>
                        <a14:foregroundMark x1="30146" y1="13235" x2="33333" y2="13904"/>
                        <a14:foregroundMark x1="13092" y1="22861" x2="16537" y2="20455"/>
                        <a14:foregroundMark x1="14470" y1="20321" x2="16365" y2="18583"/>
                        <a14:foregroundMark x1="17571" y1="17246" x2="21705" y2="14840"/>
                        <a14:foregroundMark x1="20930" y1="14305" x2="22567" y2="13904"/>
                        <a14:foregroundMark x1="24720" y1="13369" x2="28682" y2="13102"/>
                        <a14:foregroundMark x1="71404" y1="10963" x2="72265" y2="11096"/>
                        <a14:foregroundMark x1="71059" y1="10027" x2="70973" y2="10963"/>
                      </a14:backgroundRemoval>
                    </a14:imgEffect>
                  </a14:imgLayer>
                </a14:imgProps>
              </a:ext>
            </a:extLst>
          </a:blip>
          <a:srcRect l="7599"/>
          <a:stretch/>
        </p:blipFill>
        <p:spPr>
          <a:xfrm>
            <a:off x="389463" y="2127902"/>
            <a:ext cx="6127621" cy="4272497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0701311-7756-4E57-B658-7EE7FA0BDD7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4387" y="150465"/>
            <a:ext cx="2257425" cy="14859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C5C7BAA-BDF7-464F-87E4-518B0DB55BD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5" t="11857" r="4582" b="9851"/>
          <a:stretch/>
        </p:blipFill>
        <p:spPr>
          <a:xfrm>
            <a:off x="7357929" y="1966913"/>
            <a:ext cx="4679238" cy="2215075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687AAC2A-91D4-4078-A362-A6E51951C6AA}"/>
              </a:ext>
            </a:extLst>
          </p:cNvPr>
          <p:cNvSpPr/>
          <p:nvPr/>
        </p:nvSpPr>
        <p:spPr>
          <a:xfrm>
            <a:off x="7357929" y="1885950"/>
            <a:ext cx="4705484" cy="2292943"/>
          </a:xfrm>
          <a:prstGeom prst="rect">
            <a:avLst/>
          </a:prstGeom>
          <a:noFill/>
          <a:ln w="38100">
            <a:solidFill>
              <a:srgbClr val="0033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1" name="Соединитель: изогнутый 10">
            <a:extLst>
              <a:ext uri="{FF2B5EF4-FFF2-40B4-BE49-F238E27FC236}">
                <a16:creationId xmlns:a16="http://schemas.microsoft.com/office/drawing/2014/main" id="{439776C3-DEE8-4FE2-8322-D1605EC57D37}"/>
              </a:ext>
            </a:extLst>
          </p:cNvPr>
          <p:cNvCxnSpPr>
            <a:cxnSpLocks/>
            <a:stCxn id="8" idx="2"/>
          </p:cNvCxnSpPr>
          <p:nvPr/>
        </p:nvCxnSpPr>
        <p:spPr>
          <a:xfrm rot="5400000">
            <a:off x="7442842" y="3102668"/>
            <a:ext cx="1191605" cy="3344054"/>
          </a:xfrm>
          <a:prstGeom prst="curvedConnector2">
            <a:avLst/>
          </a:prstGeom>
          <a:ln w="57150">
            <a:solidFill>
              <a:srgbClr val="00336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70926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C01BE7E-AD98-405C-8127-39C9C261BB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2032" y="150465"/>
            <a:ext cx="6557054" cy="543880"/>
          </a:xfrm>
          <a:solidFill>
            <a:srgbClr val="003366"/>
          </a:solidFill>
        </p:spPr>
        <p:txBody>
          <a:bodyPr>
            <a:norm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ru-RU" sz="1800" b="1" dirty="0">
                <a:solidFill>
                  <a:schemeClr val="bg1"/>
                </a:solidFill>
                <a:effectLst/>
                <a:latin typeface="Arial Nova" panose="020B05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Существующие решения</a:t>
            </a:r>
            <a:endParaRPr lang="ru-RU" sz="18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12DF099-6676-4401-B780-0CB3C425A3D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8623" y="914400"/>
            <a:ext cx="7744782" cy="43546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A4C8F0D2-4856-48BF-9695-D406B678966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35" t="10213" r="3614" b="6443"/>
          <a:stretch/>
        </p:blipFill>
        <p:spPr>
          <a:xfrm>
            <a:off x="675705" y="3429000"/>
            <a:ext cx="6084537" cy="3145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7207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BF31BA06-62E6-427D-BDFE-24FB060F47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565" y="1209124"/>
            <a:ext cx="5746901" cy="2925025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C01BE7E-AD98-405C-8127-39C9C261BB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2032" y="150465"/>
            <a:ext cx="6557054" cy="543880"/>
          </a:xfrm>
          <a:solidFill>
            <a:srgbClr val="003366"/>
          </a:solidFill>
        </p:spPr>
        <p:txBody>
          <a:bodyPr>
            <a:norm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ru-RU" sz="1800" b="1" dirty="0">
                <a:solidFill>
                  <a:schemeClr val="bg1"/>
                </a:solidFill>
                <a:effectLst/>
                <a:latin typeface="Arial Nova" panose="020B05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Технологии будущего</a:t>
            </a:r>
            <a:endParaRPr lang="ru-RU" sz="18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6E6DD9A-92E4-49E6-8417-05A185DCBEB5}"/>
              </a:ext>
            </a:extLst>
          </p:cNvPr>
          <p:cNvSpPr txBox="1"/>
          <p:nvPr/>
        </p:nvSpPr>
        <p:spPr>
          <a:xfrm>
            <a:off x="7519086" y="1062101"/>
            <a:ext cx="4342477" cy="1323439"/>
          </a:xfrm>
          <a:prstGeom prst="rect">
            <a:avLst/>
          </a:prstGeom>
          <a:solidFill>
            <a:srgbClr val="003366"/>
          </a:solidFill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chemeClr val="bg1"/>
                </a:solidFill>
              </a:rPr>
              <a:t>В последние годы технология информационное моделирование зданий (ТИМ) стала новым и более передовым методом разработки 3D-моделей для точного проектирования, строительства и ремонта зданий и сооружений.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398E2F0-4299-4E97-80D8-09C7DFBBC0FD}"/>
              </a:ext>
            </a:extLst>
          </p:cNvPr>
          <p:cNvSpPr txBox="1"/>
          <p:nvPr/>
        </p:nvSpPr>
        <p:spPr>
          <a:xfrm>
            <a:off x="349099" y="4827922"/>
            <a:ext cx="4275041" cy="830997"/>
          </a:xfrm>
          <a:prstGeom prst="rect">
            <a:avLst/>
          </a:prstGeom>
          <a:solidFill>
            <a:srgbClr val="003366"/>
          </a:solidFill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chemeClr val="bg1"/>
                </a:solidFill>
              </a:rPr>
              <a:t>С помощью ТИМ пользователи "учат" машины использовать алгоритмы для создания проектов с множеством вариаций.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CA2EBAA-3C09-4E00-A890-4A01B6E2EE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9339" y="2937229"/>
            <a:ext cx="6557055" cy="3770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0182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63CD82E-F29B-4D4B-BF56-ADB14618C98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41" t="4453" r="1599" b="1821"/>
          <a:stretch/>
        </p:blipFill>
        <p:spPr>
          <a:xfrm>
            <a:off x="6238429" y="3016665"/>
            <a:ext cx="5845323" cy="3518395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C01BE7E-AD98-405C-8127-39C9C261BB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2032" y="150465"/>
            <a:ext cx="6557054" cy="543880"/>
          </a:xfrm>
          <a:solidFill>
            <a:srgbClr val="003366"/>
          </a:solidFill>
        </p:spPr>
        <p:txBody>
          <a:bodyPr>
            <a:norm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ru-RU" sz="1800" b="1" dirty="0">
                <a:solidFill>
                  <a:schemeClr val="bg1"/>
                </a:solidFill>
                <a:effectLst/>
                <a:latin typeface="Arial Nova" panose="020B05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Генеративный дизайн </a:t>
            </a:r>
            <a:endParaRPr lang="ru-RU" sz="18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6E6DD9A-92E4-49E6-8417-05A185DCBEB5}"/>
              </a:ext>
            </a:extLst>
          </p:cNvPr>
          <p:cNvSpPr txBox="1"/>
          <p:nvPr/>
        </p:nvSpPr>
        <p:spPr>
          <a:xfrm>
            <a:off x="7127192" y="869324"/>
            <a:ext cx="5064807" cy="1754326"/>
          </a:xfrm>
          <a:prstGeom prst="rect">
            <a:avLst/>
          </a:prstGeom>
          <a:solidFill>
            <a:srgbClr val="003366"/>
          </a:solidFill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Это совершенно новая технология проектирования, </a:t>
            </a:r>
            <a:r>
              <a:rPr lang="ru-RU" dirty="0" err="1">
                <a:solidFill>
                  <a:schemeClr val="bg1"/>
                </a:solidFill>
              </a:rPr>
              <a:t>основаная</a:t>
            </a:r>
            <a:r>
              <a:rPr lang="ru-RU" dirty="0">
                <a:solidFill>
                  <a:schemeClr val="bg1"/>
                </a:solidFill>
              </a:rPr>
              <a:t> на использовании программного обеспечения, которое может самостоятельно, без участия дизайнера, создавать трехмерные модели, соответствующие заданным условиям..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C32E1BC-BAF2-4A40-9BC0-1396951DFC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671" y="1768980"/>
            <a:ext cx="6571969" cy="2507924"/>
          </a:xfrm>
          <a:prstGeom prst="rect">
            <a:avLst/>
          </a:prstGeom>
        </p:spPr>
      </p:pic>
      <p:cxnSp>
        <p:nvCxnSpPr>
          <p:cNvPr id="10" name="Соединитель: изогнутый 9">
            <a:extLst>
              <a:ext uri="{FF2B5EF4-FFF2-40B4-BE49-F238E27FC236}">
                <a16:creationId xmlns:a16="http://schemas.microsoft.com/office/drawing/2014/main" id="{60CFA4AA-6190-4194-8F46-9D24FC492FEA}"/>
              </a:ext>
            </a:extLst>
          </p:cNvPr>
          <p:cNvCxnSpPr>
            <a:cxnSpLocks/>
            <a:stCxn id="7" idx="2"/>
          </p:cNvCxnSpPr>
          <p:nvPr/>
        </p:nvCxnSpPr>
        <p:spPr>
          <a:xfrm rot="16200000" flipH="1">
            <a:off x="4373841" y="3377718"/>
            <a:ext cx="1093592" cy="2891963"/>
          </a:xfrm>
          <a:prstGeom prst="curvedConnector2">
            <a:avLst/>
          </a:prstGeom>
          <a:ln w="57150">
            <a:solidFill>
              <a:srgbClr val="00336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09814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C01BE7E-AD98-405C-8127-39C9C261BB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2032" y="150465"/>
            <a:ext cx="6557054" cy="543880"/>
          </a:xfrm>
          <a:solidFill>
            <a:srgbClr val="003366"/>
          </a:solidFill>
        </p:spPr>
        <p:txBody>
          <a:bodyPr>
            <a:norm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ru-RU" sz="1800" b="1" dirty="0">
                <a:solidFill>
                  <a:schemeClr val="bg1"/>
                </a:solidFill>
                <a:effectLst/>
                <a:latin typeface="Arial Nova" panose="020B05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Создание графики с помощью генеративного дизайна</a:t>
            </a:r>
            <a:endParaRPr lang="ru-RU" sz="18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6E6DD9A-92E4-49E6-8417-05A185DCBEB5}"/>
              </a:ext>
            </a:extLst>
          </p:cNvPr>
          <p:cNvSpPr txBox="1"/>
          <p:nvPr/>
        </p:nvSpPr>
        <p:spPr>
          <a:xfrm>
            <a:off x="703604" y="988965"/>
            <a:ext cx="5105399" cy="923330"/>
          </a:xfrm>
          <a:prstGeom prst="rect">
            <a:avLst/>
          </a:prstGeom>
          <a:solidFill>
            <a:srgbClr val="003366"/>
          </a:solidFill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В нашем обычном понимании создание графики — это линейный процесс. В нем мы создаем модель, редактируем ее, тестируем.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10C47F1-C873-49B6-8A05-4CC5CB482D7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</a:blip>
          <a:stretch>
            <a:fillRect/>
          </a:stretch>
        </p:blipFill>
        <p:spPr>
          <a:xfrm>
            <a:off x="703604" y="2206915"/>
            <a:ext cx="5649481" cy="3177833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307037B1-3227-41F3-AE60-9D3E75FE36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73510" y="1108606"/>
            <a:ext cx="6009723" cy="3374829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1E31321D-7807-459E-B68A-004E65868DF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7241" y="2784800"/>
            <a:ext cx="5512038" cy="392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77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C01BE7E-AD98-405C-8127-39C9C261BB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2032" y="150465"/>
            <a:ext cx="6557054" cy="543880"/>
          </a:xfrm>
          <a:solidFill>
            <a:srgbClr val="003366"/>
          </a:solidFill>
        </p:spPr>
        <p:txBody>
          <a:bodyPr>
            <a:normAutofit fontScale="90000"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ru-RU" sz="1800" b="1" dirty="0">
                <a:solidFill>
                  <a:schemeClr val="bg1"/>
                </a:solidFill>
                <a:effectLst/>
                <a:latin typeface="Arial Nova" panose="020B05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Концептуальные решения как отдельный этап разработки архитектурного облика исторического центра.</a:t>
            </a:r>
            <a:endParaRPr lang="ru-RU" sz="18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EE05EA0-9382-4640-B041-DAD43EDF1A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768" y="1191901"/>
            <a:ext cx="4799888" cy="319992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A20EBF8-0A42-402D-88D0-976929ADAD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5565" y="2845749"/>
            <a:ext cx="6496298" cy="365416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70662DB-D1E9-4FB6-AABD-D89F5D55590E}"/>
              </a:ext>
            </a:extLst>
          </p:cNvPr>
          <p:cNvSpPr txBox="1"/>
          <p:nvPr/>
        </p:nvSpPr>
        <p:spPr>
          <a:xfrm>
            <a:off x="6212794" y="1191900"/>
            <a:ext cx="5619070" cy="923330"/>
          </a:xfrm>
          <a:prstGeom prst="rect">
            <a:avLst/>
          </a:prstGeom>
          <a:solidFill>
            <a:srgbClr val="003366"/>
          </a:solidFill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Учитывая развитие технологий в разных направлениях, их можно комбинировать для получения других, не менее полезных результатов. </a:t>
            </a:r>
          </a:p>
        </p:txBody>
      </p:sp>
    </p:spTree>
    <p:extLst>
      <p:ext uri="{BB962C8B-B14F-4D97-AF65-F5344CB8AC3E}">
        <p14:creationId xmlns:p14="http://schemas.microsoft.com/office/powerpoint/2010/main" val="2415769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theme/theme1.xml><?xml version="1.0" encoding="utf-8"?>
<a:theme xmlns:a="http://schemas.openxmlformats.org/drawingml/2006/main" name="Шаблон_20_лет_в_ИТ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Специальное оформление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Специальное оформление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7769</TotalTime>
  <Words>951</Words>
  <Application>Microsoft Office PowerPoint</Application>
  <PresentationFormat>Широкоэкранный</PresentationFormat>
  <Paragraphs>52</Paragraphs>
  <Slides>10</Slides>
  <Notes>9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10</vt:i4>
      </vt:variant>
    </vt:vector>
  </HeadingPairs>
  <TitlesOfParts>
    <vt:vector size="22" baseType="lpstr">
      <vt:lpstr>Arial</vt:lpstr>
      <vt:lpstr>Arial Nova</vt:lpstr>
      <vt:lpstr>Calibri</vt:lpstr>
      <vt:lpstr>Calibri Light</vt:lpstr>
      <vt:lpstr>Courier New</vt:lpstr>
      <vt:lpstr>Revit_HEB_DWG</vt:lpstr>
      <vt:lpstr>Segoe UI</vt:lpstr>
      <vt:lpstr>Segoe UI Emoji</vt:lpstr>
      <vt:lpstr>Wingdings</vt:lpstr>
      <vt:lpstr>Шаблон_20_лет_в_ИТ</vt:lpstr>
      <vt:lpstr>Специальное оформление</vt:lpstr>
      <vt:lpstr>1_Специальное оформление</vt:lpstr>
      <vt:lpstr>Презентация PowerPoint</vt:lpstr>
      <vt:lpstr>Развитие технологий</vt:lpstr>
      <vt:lpstr>Основная цель</vt:lpstr>
      <vt:lpstr>Существующие решения</vt:lpstr>
      <vt:lpstr>Существующие решения</vt:lpstr>
      <vt:lpstr>Технологии будущего</vt:lpstr>
      <vt:lpstr>Генеративный дизайн </vt:lpstr>
      <vt:lpstr>Создание графики с помощью генеративного дизайна</vt:lpstr>
      <vt:lpstr>Концептуальные решения как отдельный этап разработки архитектурного облика исторического центра.</vt:lpstr>
      <vt:lpstr>Спасибо за внимание 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Адель</dc:creator>
  <cp:lastModifiedBy>Виктор</cp:lastModifiedBy>
  <cp:revision>127</cp:revision>
  <dcterms:created xsi:type="dcterms:W3CDTF">2022-09-16T11:19:55Z</dcterms:created>
  <dcterms:modified xsi:type="dcterms:W3CDTF">2023-03-21T08:13:07Z</dcterms:modified>
</cp:coreProperties>
</file>