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61" r:id="rId2"/>
    <p:sldMasterId id="2147483767" r:id="rId3"/>
  </p:sldMasterIdLst>
  <p:notesMasterIdLst>
    <p:notesMasterId r:id="rId15"/>
  </p:notesMasterIdLst>
  <p:sldIdLst>
    <p:sldId id="272" r:id="rId4"/>
    <p:sldId id="696" r:id="rId5"/>
    <p:sldId id="697" r:id="rId6"/>
    <p:sldId id="698" r:id="rId7"/>
    <p:sldId id="699" r:id="rId8"/>
    <p:sldId id="705" r:id="rId9"/>
    <p:sldId id="708" r:id="rId10"/>
    <p:sldId id="706" r:id="rId11"/>
    <p:sldId id="707" r:id="rId12"/>
    <p:sldId id="703" r:id="rId13"/>
    <p:sldId id="69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3366"/>
    <a:srgbClr val="ABD5FF"/>
    <a:srgbClr val="2A87CC"/>
    <a:srgbClr val="0099CC"/>
    <a:srgbClr val="00A8D0"/>
    <a:srgbClr val="A6E1F6"/>
    <a:srgbClr val="62B0DC"/>
    <a:srgbClr val="4482A7"/>
    <a:srgbClr val="0282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72858" autoAdjust="0"/>
  </p:normalViewPr>
  <p:slideViewPr>
    <p:cSldViewPr snapToGrid="0">
      <p:cViewPr varScale="1">
        <p:scale>
          <a:sx n="56" d="100"/>
          <a:sy n="56" d="100"/>
        </p:scale>
        <p:origin x="1041" y="3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708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A664B-8E3E-430D-A795-35673FB1F853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E47E3-10E1-4392-B49C-5A07A877C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86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E47E3-10E1-4392-B49C-5A07A877CAE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920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Эта технология может существенно повлиять на процесс проектирования, не только исключив человеческий фактор, но и сделав строительство более эффективным и экономичным.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Учитывая развитие технологий в разных направлениях, их можно комбинировать для получения других, не менее полезных результатов. Поскольку современные программные системы и искусственный интеллект уже могут проводить проверки ЦИМ и разрабатывать дизайн будущего проекта, становится возможным обучать алгоритмы для проверки и сравнения концептуальных решений с будущими проектами.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Такие технологии могут позволить человеку провести анализ на ранней стадии, включая такие параметры, как: предпочтения района, предпочтения стиля работы, шум, производительность, естественное освещение и вид на улицу. Результаты таких предварительных исследований могут обеспечить единый архитектурный облик и максимальную экологичность, экономичность и эффективность будущего проекта.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E47E3-10E1-4392-B49C-5A07A877CAE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024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данный момент времени, отрасль строительства одна из ведущих и основополагающих в экономики России, идущей семимильными шагами к цифровизации.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Такая тенденция диктует нам стремление к преобразованию и изменению как подхода в целом к проектированию, так и методам с помощью которого это самое проектирование может и должно осуществляться.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связи с чем и зачастую, принятые нормативно-технические документы в области стандартизации или построение процесса проектирования, устаревают или не вовремя обновляются, тем самым тормозя внедрение и применение новейших методик проектирования.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E47E3-10E1-4392-B49C-5A07A877CAE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36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Одним из таких анахронизмов, на данный момент времени является разбивка проектной документации на две стадии, стадия «Проектная документация» и стадия «Рабочая документация».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bg1"/>
                </a:solidFill>
              </a:rPr>
              <a:t>Такого рода подход обусловлен большей частью, морально устаревшей нормативной базой, которая в одном случае призывает участников процесса минимизировать сроки и расходы на стадии П в части:</a:t>
            </a:r>
          </a:p>
          <a:p>
            <a:pPr lvl="0"/>
            <a:r>
              <a:rPr lang="ru-RU" sz="1200" dirty="0">
                <a:solidFill>
                  <a:schemeClr val="bg1"/>
                </a:solidFill>
              </a:rPr>
              <a:t>стандартизации, шаблонизации подготовки проектной документации для облегчения ее проверки экспертами экспертизы;</a:t>
            </a:r>
          </a:p>
          <a:p>
            <a:pPr lvl="0"/>
            <a:r>
              <a:rPr lang="ru-RU" sz="1200" dirty="0">
                <a:solidFill>
                  <a:schemeClr val="bg1"/>
                </a:solidFill>
              </a:rPr>
              <a:t>приведение минимально необходимых графических материалов в виде основных структурных, функциональных и принципиальных схем;</a:t>
            </a:r>
          </a:p>
          <a:p>
            <a:r>
              <a:rPr lang="ru-RU" sz="1200" dirty="0">
                <a:solidFill>
                  <a:schemeClr val="bg1"/>
                </a:solidFill>
              </a:rPr>
              <a:t>, с другой стороны, наоборот, раздуть свои расходы и сорвать сроки, в части:</a:t>
            </a:r>
          </a:p>
          <a:p>
            <a:pPr lvl="0"/>
            <a:r>
              <a:rPr lang="ru-RU" sz="1200" dirty="0">
                <a:solidFill>
                  <a:schemeClr val="bg1"/>
                </a:solidFill>
              </a:rPr>
              <a:t>сбор всей необходимой исходно разрешительной документации;</a:t>
            </a:r>
          </a:p>
          <a:p>
            <a:pPr lvl="0"/>
            <a:r>
              <a:rPr lang="ru-RU" sz="1200" dirty="0">
                <a:solidFill>
                  <a:schemeClr val="bg1"/>
                </a:solidFill>
              </a:rPr>
              <a:t>восстановление утраченных и потерянных документов, если вам предстоит реконструкция;</a:t>
            </a:r>
          </a:p>
          <a:p>
            <a:pPr lvl="0"/>
            <a:r>
              <a:rPr lang="ru-RU" sz="1200" dirty="0">
                <a:solidFill>
                  <a:schemeClr val="bg1"/>
                </a:solidFill>
              </a:rPr>
              <a:t>подготовки информационной модели для проверки ее экспертами;</a:t>
            </a:r>
          </a:p>
          <a:p>
            <a:pPr lvl="0"/>
            <a:r>
              <a:rPr lang="ru-RU" sz="1200" dirty="0">
                <a:solidFill>
                  <a:schemeClr val="bg1"/>
                </a:solidFill>
              </a:rPr>
              <a:t>подготовки разделов проектной документации или сведений, которые зачастую на последующих этапах не используются;</a:t>
            </a:r>
          </a:p>
          <a:p>
            <a:pPr lvl="0"/>
            <a:r>
              <a:rPr lang="ru-RU" sz="1200" dirty="0">
                <a:solidFill>
                  <a:schemeClr val="bg1"/>
                </a:solidFill>
              </a:rPr>
              <a:t>подготовки подробной спецификации оборудования и материалов для госконтрактов;</a:t>
            </a:r>
          </a:p>
          <a:p>
            <a:pPr lvl="0"/>
            <a:r>
              <a:rPr lang="ru-RU" sz="1200" dirty="0">
                <a:solidFill>
                  <a:schemeClr val="bg1"/>
                </a:solidFill>
              </a:rPr>
              <a:t>подготовка смет;</a:t>
            </a:r>
          </a:p>
          <a:p>
            <a:pPr lvl="0"/>
            <a:r>
              <a:rPr lang="ru-RU" sz="1200" dirty="0">
                <a:solidFill>
                  <a:schemeClr val="bg1"/>
                </a:solidFill>
              </a:rPr>
              <a:t>бесконечного круга согласований с ресурсоснабжающими организациями и </a:t>
            </a:r>
            <a:r>
              <a:rPr lang="ru-RU" sz="1200" dirty="0" err="1">
                <a:solidFill>
                  <a:schemeClr val="bg1"/>
                </a:solidFill>
              </a:rPr>
              <a:t>т.д</a:t>
            </a:r>
            <a:r>
              <a:rPr lang="ru-RU" sz="1200" dirty="0">
                <a:solidFill>
                  <a:schemeClr val="bg1"/>
                </a:solidFill>
              </a:rPr>
              <a:t> и т.п.</a:t>
            </a:r>
          </a:p>
          <a:p>
            <a:endParaRPr lang="ru-RU" sz="1200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E47E3-10E1-4392-B49C-5A07A877CAE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386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bg1"/>
                </a:solidFill>
              </a:rPr>
              <a:t>При этом всем разработка документации идет на основе технических зданий от Заказчиков, у которых зачастую отсутствуют компетенции в части инженерного проектирования или реставрации. Как при таком подходе и исходной документации, грамотно и правильно оценить стоимость и сроки реализации Объекта – не понятно.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chemeClr val="bg1"/>
                </a:solidFill>
              </a:rPr>
              <a:t>Такого рода подход в целом мало отражает стремление отрасли к цифровизации, уменьшению ошибок и коллизий, оптимизации как расходов, так и времени необходимое на реализацию Объекта.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E47E3-10E1-4392-B49C-5A07A877CAE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719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 счастью, подвижки есть и в основном они происходят на те направлениях, где преобладает доля коммерческого капитала и где умеют считать как время, так и деньги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ряде отраслей, например в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ЦОДОстроении</a:t>
            </a:r>
            <a:r>
              <a:rPr lang="ru-RU" sz="18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уже введено в виде стандарта, этап «Техническая концепция» (ОСТ Р 70627-2023), который не требует от разработчиков ни детальных чертежей, ни спецификаций, а направлен исключительно на очень качественную, хотя, возможно, и довольно далекой от реальной жизни) визуализации «</a:t>
            </a:r>
            <a:r>
              <a:rPr lang="ru-RU" sz="1800" b="1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генеральной идеи</a:t>
            </a:r>
            <a:r>
              <a:rPr lang="ru-RU" sz="18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», вокруг которой и строится объект – это может быть не только использование какой – либо новой или развивающейся технологии, но и «экологичность» или «эффективность» объекта в целом.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Такого рода подход предлагается внедрять и для разработки архитектурного облика исторических центров городов России с помощью технологий информационного моделирования. В данных Концептах не планируется предусматривать каких-либо детальных расчетов, а должны присутствовать лишь прикидки, позволяющие восхититься новшеством и эмоционально «купить/донести» саму идею.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E47E3-10E1-4392-B49C-5A07A877CAE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858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Реализация такого подхода не может обойтись без технологий информационного моделирования. В настоящий момент идет активное развитие искусственного интеллекта. Эта технология набирает обороты во многих сферах человеческой жизни. Использование искусственного интеллекта не только соответствует современной моде, но и является прямой необходимостью для многих отраслей российской экономики, в том числе и для строительства.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Искусственный интеллект начал применяться в строительстве для отслеживания местоположения и использования оборудования, мониторинга качества работы и безопасности на строительной площадке, создания цифрового двойника и, таким образом, повышения производительности при возведении здания.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Также предпринимаются активные действия по содействию обмену информацией между строителями и дизайнерами и внедрению искусственного интеллекта в управление проектами.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E47E3-10E1-4392-B49C-5A07A877CAE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36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Основная цель этой технологии - значительно снизить затраты в процессе проектирования, строительства и эксплуатации за счет значительного уменьшения количества конструктивных ошибок и их своевременного исправления, а также устранения человеческого фактора в процессах мониторинга во время проектирования, строительства и эксплуатации.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Искусственный интеллект может использоваться в строительстве на протяжении всего жизненного цикла проекта, включая такие аспекты, как проектирование и строительство, тендеры, финансирование, управление логистикой, а также операции и управление различными активами.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E47E3-10E1-4392-B49C-5A07A877CAE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386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Одним из примеров внедрения искусственного интеллекта является разработка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nanoCAD</a:t>
            </a:r>
            <a:r>
              <a:rPr lang="ru-RU" sz="18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В рамках конференции разработчиков компания представила технологию, используемую в процессе проектирования.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E47E3-10E1-4392-B49C-5A07A877CAE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719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latin typeface="Revit_HEB_DWG" panose="020B0604020202020204" pitchFamily="34" charset="0"/>
                <a:cs typeface="Revit_HEB_DWG" panose="020B0604020202020204" pitchFamily="34" charset="0"/>
              </a:rPr>
              <a:t>В настоящий момент уже сделаны </a:t>
            </a:r>
            <a:r>
              <a:rPr lang="ru-RU" sz="1800" b="1" dirty="0">
                <a:latin typeface="Revit_HEB_DWG" panose="020B0604020202020204" pitchFamily="34" charset="0"/>
                <a:cs typeface="Revit_HEB_DWG" panose="020B0604020202020204" pitchFamily="34" charset="0"/>
              </a:rPr>
              <a:t>следующие решения</a:t>
            </a:r>
            <a:r>
              <a:rPr lang="ru-RU" sz="1800" dirty="0">
                <a:latin typeface="Revit_HEB_DWG" panose="020B0604020202020204" pitchFamily="34" charset="0"/>
                <a:cs typeface="Revit_HEB_DWG" panose="020B0604020202020204" pitchFamily="34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Укрупненное выделение требований из нормативных текстов и привязка кодов КСИ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Разработка онтологической модели нормативного документа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Разработка онтологической модели предметной области на основе КСИ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Разработка онтологической модели требования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Подсказка выделения требований в документах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Подсказка кодов КСИ для привязки</a:t>
            </a: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Эта технология может существенно повлиять на процесс проектирования, не только исключив человеческий фактор, но и сделав строительство более эффективным и экономичным.</a:t>
            </a:r>
            <a:r>
              <a:rPr lang="ru-RU" sz="1800" dirty="0"/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E47E3-10E1-4392-B49C-5A07A877CAE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858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8688288" y="5157193"/>
            <a:ext cx="3264363" cy="960107"/>
          </a:xfrm>
          <a:prstGeom prst="rect">
            <a:avLst/>
          </a:prstGeom>
        </p:spPr>
        <p:txBody>
          <a:bodyPr/>
          <a:lstStyle>
            <a:lvl1pPr marL="0" indent="0" algn="l" eaLnBrk="1" hangingPunct="1">
              <a:defRPr sz="1200" b="1" baseline="0">
                <a:solidFill>
                  <a:srgbClr val="00B050"/>
                </a:solidFill>
              </a:defRPr>
            </a:lvl1pPr>
            <a:lvl2pPr>
              <a:defRPr sz="2133" b="1"/>
            </a:lvl2pPr>
          </a:lstStyle>
          <a:p>
            <a:pPr marL="0" indent="0" eaLnBrk="1" hangingPunct="1"/>
            <a:r>
              <a:rPr lang="ru-RU" dirty="0"/>
              <a:t>ФИО автора</a:t>
            </a:r>
          </a:p>
          <a:p>
            <a:pPr marL="0" indent="0" eaLnBrk="1" hangingPunct="1"/>
            <a:r>
              <a:rPr lang="ru-RU" dirty="0"/>
              <a:t>Должность</a:t>
            </a:r>
          </a:p>
          <a:p>
            <a:pPr marL="0" indent="0" eaLnBrk="1" hangingPunct="1"/>
            <a:r>
              <a:rPr lang="en-US" dirty="0"/>
              <a:t>E-mail</a:t>
            </a:r>
            <a:endParaRPr lang="ru-RU" dirty="0"/>
          </a:p>
          <a:p>
            <a:pPr marL="0" indent="0" eaLnBrk="1" hangingPunct="1"/>
            <a:r>
              <a:rPr lang="ru-RU" dirty="0"/>
              <a:t>Дата создания</a:t>
            </a:r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11" hasCustomPrompt="1"/>
          </p:nvPr>
        </p:nvSpPr>
        <p:spPr>
          <a:xfrm>
            <a:off x="2351584" y="1028733"/>
            <a:ext cx="7296811" cy="960107"/>
          </a:xfrm>
          <a:prstGeom prst="rect">
            <a:avLst/>
          </a:prstGeom>
        </p:spPr>
        <p:txBody>
          <a:bodyPr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ru-RU" sz="5867" b="1" kern="1200" baseline="0" dirty="0" smtClean="0">
                <a:solidFill>
                  <a:srgbClr val="48CB41"/>
                </a:solidFill>
                <a:latin typeface="+mj-lt"/>
                <a:ea typeface="+mj-ea"/>
                <a:cs typeface="+mj-cs"/>
              </a:defRPr>
            </a:lvl1pPr>
            <a:lvl2pPr>
              <a:defRPr sz="2133" b="1"/>
            </a:lvl2pPr>
          </a:lstStyle>
          <a:p>
            <a:pPr algn="ctr" defTabSz="914400" rtl="0" eaLnBrk="1" latinLnBrk="0" hangingPunct="1">
              <a:spcBef>
                <a:spcPct val="0"/>
              </a:spcBef>
              <a:buNone/>
            </a:pPr>
            <a:r>
              <a:rPr lang="ru-RU" sz="5867" kern="1200" dirty="0">
                <a:solidFill>
                  <a:srgbClr val="48CB41"/>
                </a:solidFill>
                <a:latin typeface="+mj-lt"/>
                <a:ea typeface="+mj-ea"/>
                <a:cs typeface="+mj-cs"/>
              </a:rPr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13509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pPr defTabSz="1219170"/>
            <a:fld id="{CB0E2840-7AB1-48E3-A9AC-A3FF9A1D636D}" type="datetimeFigureOut">
              <a:rPr lang="ru-RU" sz="2400" smtClean="0">
                <a:solidFill>
                  <a:prstClr val="black"/>
                </a:solidFill>
              </a:rPr>
              <a:pPr defTabSz="1219170"/>
              <a:t>30.06.2023</a:t>
            </a:fld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pPr defTabSz="1219170"/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pPr defTabSz="1219170"/>
            <a:fld id="{96F50044-7D00-4769-8D5B-44BFE1FF917D}" type="slidenum">
              <a:rPr lang="ru-RU" sz="2400" smtClean="0">
                <a:solidFill>
                  <a:prstClr val="black"/>
                </a:solidFill>
              </a:rPr>
              <a:pPr defTabSz="1219170"/>
              <a:t>‹#›</a:t>
            </a:fld>
            <a:endParaRPr lang="ru-RU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410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39349" y="44624"/>
            <a:ext cx="10515600" cy="83714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990033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06316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39349" y="44624"/>
            <a:ext cx="10515600" cy="83714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990033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29846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pPr defTabSz="1219170"/>
            <a:fld id="{CB0E2840-7AB1-48E3-A9AC-A3FF9A1D636D}" type="datetimeFigureOut">
              <a:rPr lang="ru-RU" sz="2400" smtClean="0">
                <a:solidFill>
                  <a:prstClr val="black"/>
                </a:solidFill>
              </a:rPr>
              <a:pPr defTabSz="1219170"/>
              <a:t>30.06.2023</a:t>
            </a:fld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pPr defTabSz="1219170"/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pPr defTabSz="1219170"/>
            <a:fld id="{96F50044-7D00-4769-8D5B-44BFE1FF917D}" type="slidenum">
              <a:rPr lang="ru-RU" sz="2400" smtClean="0">
                <a:solidFill>
                  <a:prstClr val="black"/>
                </a:solidFill>
              </a:rPr>
              <a:pPr defTabSz="1219170"/>
              <a:t>‹#›</a:t>
            </a:fld>
            <a:endParaRPr lang="ru-RU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434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010AFD-80BA-4F5F-8107-94CCA4454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2AE4D17-DFE9-456B-AD5C-11F964EE13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3D5888-F1F0-4CC9-B9BF-25CAC48A5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F333-77BE-4BD4-8378-847899DE4AA1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F7F495-741F-48EF-9FBB-D0DD38A38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83446E-08FA-441C-A56E-888A893E8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11DF-CCDF-4EEB-9A3C-0D3BBCFF3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498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39349" y="44624"/>
            <a:ext cx="10515600" cy="83714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990033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78237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AD69B-95E5-43C6-8732-FB204C3B9F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263A538-8721-4A31-A476-2EF1848469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D285EA-E50A-4D33-8F4D-B23F32CDF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18B5-37F7-4576-BFF8-0ECE4FFB106B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87762-A05B-471B-8C01-EF3E6AC69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5848CD-988C-4C44-94D1-0F219AFEB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0D14-E3B7-4D4C-BAA9-C778FCE93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93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674CE4-633F-47ED-B09B-029C45EB3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98EAFC-16C5-458E-AF2E-0A42B1C9A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11AFAC-08D7-4BDA-9F70-0FF98201E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18B5-37F7-4576-BFF8-0ECE4FFB106B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6CC0BF-F458-48CD-9429-959DD9972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39881C-38E4-4425-B5AF-CF44DAFA9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0D14-E3B7-4D4C-BAA9-C778FCE93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8805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1FFE8F-F9AF-4071-9255-295175F50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83DEF3-14D0-473A-9BD2-EF6AD51A7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3ED4D3-CCBA-43BA-9629-4F18DE6CE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18B5-37F7-4576-BFF8-0ECE4FFB106B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8BC3A4-8E7F-4680-8346-DDA19718B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7D10E4-51FD-4D62-8B5C-1CBA0C245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0D14-E3B7-4D4C-BAA9-C778FCE93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4643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B9BEC7-F37B-4E67-A4F9-27A3D75ED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014428-9D91-4391-8754-AF04667453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909DD25-EA8B-4263-BCA6-070DD984B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EC74EA-9F6A-4EDF-B003-D7DF54BD8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18B5-37F7-4576-BFF8-0ECE4FFB106B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066281-7701-412A-A510-EFE852399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954990A-2559-4A4A-A70D-530EC1EE7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0D14-E3B7-4D4C-BAA9-C778FCE93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702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35360" y="188640"/>
            <a:ext cx="10363200" cy="72008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Цвета </a:t>
            </a:r>
          </a:p>
        </p:txBody>
      </p:sp>
    </p:spTree>
    <p:extLst>
      <p:ext uri="{BB962C8B-B14F-4D97-AF65-F5344CB8AC3E}">
        <p14:creationId xmlns:p14="http://schemas.microsoft.com/office/powerpoint/2010/main" val="6442552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4B2F4B-6651-425C-9ABB-77BBAA044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6F3821-8B09-4342-A124-2C6CAD431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79D4BC1-59E9-482F-9BCB-F789CDCD70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B0D72AE-8667-4934-9CC8-3092BEA041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4DD1672-D215-43E4-8646-84D0126DAB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79616C7-A686-4D0D-906B-D8F637315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18B5-37F7-4576-BFF8-0ECE4FFB106B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611ACED-FC54-42DE-A76A-540BDD8E7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C895A6C-BEE1-4341-88DC-977ACF386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0D14-E3B7-4D4C-BAA9-C778FCE93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6299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E4FFF0-09E4-4C24-B47A-ED873608C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050B85-0751-4DFD-BE88-F882FDD1D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18B5-37F7-4576-BFF8-0ECE4FFB106B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78B431C-1036-468C-BB38-DD55B3AA1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E8191C-B4B3-4277-B974-8CF7D3A5E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0D14-E3B7-4D4C-BAA9-C778FCE93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1506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145EA8F-143E-47DF-A6BD-4D9A10AD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18B5-37F7-4576-BFF8-0ECE4FFB106B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3203888-5E5F-475D-A9EC-E00BF81F2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F5B0F2-5C72-4729-AF01-52FE074E5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0D14-E3B7-4D4C-BAA9-C778FCE93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0005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B36599-16A6-40BC-A7DD-02D5CD00D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EB18BB-A0B0-46CB-A67A-32C073C00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148CD4E-982E-4DCD-872B-E5CA61159C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1C15B7-A8F0-4EF2-90D0-774F05DDB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18B5-37F7-4576-BFF8-0ECE4FFB106B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8054CE-DA48-46AE-A3E9-BE9BD274A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48577C-A87E-4694-89DC-BC4B669D1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0D14-E3B7-4D4C-BAA9-C778FCE93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51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CB0886-D504-47EF-942D-D7AD181B1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260FF7C-B58A-46A6-9C10-B7EACD01E7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E2D78D1-DB66-4799-811C-B76A1BDEF9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6CEA62-BD86-4AC3-B967-811961141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18B5-37F7-4576-BFF8-0ECE4FFB106B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FBD115-6861-475E-9B6F-7847B0199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E87492-3B6D-47E8-B350-97F229EBF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0D14-E3B7-4D4C-BAA9-C778FCE93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4458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D3BAA-188F-447B-89C2-08442FD11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FB40BFF-C3DA-4730-90AA-FAB1D38E0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5B60E8-7103-46C1-BD0C-06EB5F7AA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18B5-37F7-4576-BFF8-0ECE4FFB106B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0E1062-32B9-42AA-B287-6F9958E5E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D18250-801D-4A13-97A5-A6EBBA892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0D14-E3B7-4D4C-BAA9-C778FCE93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248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499C013-EF6E-4667-8E72-67CEFD5774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F06264-2E57-4698-BD41-593ACBAAC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0C2D4A-0159-4F3D-86AD-BC0F4B259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18B5-37F7-4576-BFF8-0ECE4FFB106B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2C5E1F-5C15-4F21-A3E7-CA1522D4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A5FDCF-8F9D-49A2-BADD-F6CBEDC68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0D14-E3B7-4D4C-BAA9-C778FCE93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6264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39349" y="44624"/>
            <a:ext cx="10515600" cy="83714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990033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815003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35360" y="188640"/>
            <a:ext cx="10363200" cy="72008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Цвета </a:t>
            </a:r>
          </a:p>
        </p:txBody>
      </p:sp>
    </p:spTree>
    <p:extLst>
      <p:ext uri="{BB962C8B-B14F-4D97-AF65-F5344CB8AC3E}">
        <p14:creationId xmlns:p14="http://schemas.microsoft.com/office/powerpoint/2010/main" val="3486650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внутренний_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8"/>
          <p:cNvSpPr>
            <a:spLocks noGrp="1"/>
          </p:cNvSpPr>
          <p:nvPr>
            <p:ph type="title"/>
          </p:nvPr>
        </p:nvSpPr>
        <p:spPr>
          <a:xfrm>
            <a:off x="335360" y="188640"/>
            <a:ext cx="8736971" cy="5760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rgbClr val="90203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10"/>
          <p:cNvSpPr>
            <a:spLocks noGrp="1"/>
          </p:cNvSpPr>
          <p:nvPr>
            <p:ph type="body" sz="quarter" idx="10"/>
          </p:nvPr>
        </p:nvSpPr>
        <p:spPr>
          <a:xfrm>
            <a:off x="335360" y="980728"/>
            <a:ext cx="11713301" cy="5256584"/>
          </a:xfrm>
          <a:prstGeom prst="rect">
            <a:avLst/>
          </a:prstGeom>
        </p:spPr>
        <p:txBody>
          <a:bodyPr/>
          <a:lstStyle>
            <a:lvl1pPr marL="341991" indent="-341991" algn="just">
              <a:lnSpc>
                <a:spcPct val="80000"/>
              </a:lnSpc>
              <a:spcBef>
                <a:spcPts val="400"/>
              </a:spcBef>
              <a:buClr>
                <a:srgbClr val="A81733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1pPr>
            <a:lvl2pPr marL="341991" indent="-341991">
              <a:lnSpc>
                <a:spcPct val="80000"/>
              </a:lnSpc>
              <a:spcBef>
                <a:spcPts val="400"/>
              </a:spcBef>
              <a:buClr>
                <a:srgbClr val="A817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2pPr>
            <a:lvl3pPr marL="1087173" indent="-228594">
              <a:lnSpc>
                <a:spcPct val="80000"/>
              </a:lnSpc>
              <a:buClr>
                <a:srgbClr val="A81733"/>
              </a:buClr>
              <a:buFont typeface="Wingdings" pitchFamily="2" charset="2"/>
              <a:buChar char="§"/>
              <a:defRPr b="0">
                <a:solidFill>
                  <a:schemeClr val="tx1"/>
                </a:solidFill>
              </a:defRPr>
            </a:lvl3pPr>
            <a:lvl4pPr marL="1600160" indent="-228594">
              <a:buClr>
                <a:srgbClr val="A817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2"/>
            <a:r>
              <a:rPr lang="ru-RU" dirty="0"/>
              <a:t>Второй уровень</a:t>
            </a:r>
          </a:p>
          <a:p>
            <a:pPr lvl="3"/>
            <a:r>
              <a:rPr lang="ru-RU" dirty="0"/>
              <a:t>Третий уровень</a:t>
            </a:r>
          </a:p>
          <a:p>
            <a:pPr lvl="2"/>
            <a:endParaRPr lang="ru-RU" dirty="0"/>
          </a:p>
          <a:p>
            <a:pPr lvl="1"/>
            <a:endParaRPr lang="ru-RU" dirty="0"/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7838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нутренний_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8"/>
          <p:cNvSpPr>
            <a:spLocks noGrp="1"/>
          </p:cNvSpPr>
          <p:nvPr>
            <p:ph type="title"/>
          </p:nvPr>
        </p:nvSpPr>
        <p:spPr>
          <a:xfrm>
            <a:off x="335360" y="188640"/>
            <a:ext cx="8736971" cy="57606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467" b="1">
                <a:solidFill>
                  <a:srgbClr val="00B05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10"/>
          <p:cNvSpPr>
            <a:spLocks noGrp="1"/>
          </p:cNvSpPr>
          <p:nvPr>
            <p:ph type="body" sz="quarter" idx="10"/>
          </p:nvPr>
        </p:nvSpPr>
        <p:spPr>
          <a:xfrm>
            <a:off x="335360" y="980728"/>
            <a:ext cx="11713301" cy="5256584"/>
          </a:xfrm>
          <a:prstGeom prst="rect">
            <a:avLst/>
          </a:prstGeom>
        </p:spPr>
        <p:txBody>
          <a:bodyPr/>
          <a:lstStyle>
            <a:lvl1pPr marL="455989" indent="-455989" algn="just">
              <a:lnSpc>
                <a:spcPct val="80000"/>
              </a:lnSpc>
              <a:spcBef>
                <a:spcPts val="533"/>
              </a:spcBef>
              <a:buClr>
                <a:srgbClr val="00B050"/>
              </a:buClr>
              <a:buFont typeface="Wingdings" panose="05000000000000000000" pitchFamily="2" charset="2"/>
              <a:buChar char="v"/>
              <a:defRPr sz="2933">
                <a:solidFill>
                  <a:schemeClr val="tx1"/>
                </a:solidFill>
              </a:defRPr>
            </a:lvl1pPr>
            <a:lvl2pPr marL="455989" indent="-455989">
              <a:lnSpc>
                <a:spcPct val="80000"/>
              </a:lnSpc>
              <a:spcBef>
                <a:spcPts val="533"/>
              </a:spcBef>
              <a:buClr>
                <a:srgbClr val="A81700"/>
              </a:buClr>
              <a:buFontTx/>
              <a:buBlip>
                <a:blip r:embed="rId2"/>
              </a:buBlip>
              <a:defRPr sz="3200">
                <a:solidFill>
                  <a:schemeClr val="tx1"/>
                </a:solidFill>
              </a:defRPr>
            </a:lvl2pPr>
            <a:lvl3pPr marL="1449564" indent="-304792">
              <a:lnSpc>
                <a:spcPct val="80000"/>
              </a:lnSpc>
              <a:buClr>
                <a:srgbClr val="00B050"/>
              </a:buClr>
              <a:buFont typeface="Wingdings" panose="05000000000000000000" pitchFamily="2" charset="2"/>
              <a:buChar char="Ø"/>
              <a:defRPr sz="2667" b="0">
                <a:solidFill>
                  <a:schemeClr val="tx1"/>
                </a:solidFill>
              </a:defRPr>
            </a:lvl3pPr>
            <a:lvl4pPr marL="2133547" indent="-304792">
              <a:buClr>
                <a:srgbClr val="00B050"/>
              </a:buClr>
              <a:buFont typeface="Courier New" panose="02070309020205020404" pitchFamily="49" charset="0"/>
              <a:buChar char="o"/>
              <a:defRPr sz="240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2"/>
            <a:r>
              <a:rPr lang="ru-RU" dirty="0"/>
              <a:t>Второй уровень</a:t>
            </a:r>
          </a:p>
          <a:p>
            <a:pPr lvl="3"/>
            <a:r>
              <a:rPr lang="ru-RU" dirty="0"/>
              <a:t>Третий уровень</a:t>
            </a:r>
            <a:endParaRPr lang="en-US" dirty="0"/>
          </a:p>
          <a:p>
            <a:pPr lvl="3"/>
            <a:endParaRPr lang="ru-RU" dirty="0"/>
          </a:p>
          <a:p>
            <a:pPr lvl="2"/>
            <a:endParaRPr lang="ru-RU" dirty="0"/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3548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внутренний_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8"/>
          <p:cNvSpPr>
            <a:spLocks noGrp="1"/>
          </p:cNvSpPr>
          <p:nvPr>
            <p:ph type="title"/>
          </p:nvPr>
        </p:nvSpPr>
        <p:spPr>
          <a:xfrm>
            <a:off x="335360" y="188640"/>
            <a:ext cx="8736971" cy="57606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467" b="1">
                <a:solidFill>
                  <a:srgbClr val="00B05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10"/>
          <p:cNvSpPr>
            <a:spLocks noGrp="1"/>
          </p:cNvSpPr>
          <p:nvPr>
            <p:ph type="body" sz="quarter" idx="10"/>
          </p:nvPr>
        </p:nvSpPr>
        <p:spPr>
          <a:xfrm>
            <a:off x="335360" y="980728"/>
            <a:ext cx="11713301" cy="5256584"/>
          </a:xfrm>
          <a:prstGeom prst="rect">
            <a:avLst/>
          </a:prstGeom>
        </p:spPr>
        <p:txBody>
          <a:bodyPr/>
          <a:lstStyle>
            <a:lvl1pPr marL="455989" indent="-455989" algn="just">
              <a:lnSpc>
                <a:spcPct val="80000"/>
              </a:lnSpc>
              <a:spcBef>
                <a:spcPts val="533"/>
              </a:spcBef>
              <a:buClr>
                <a:srgbClr val="00B050"/>
              </a:buClr>
              <a:buFont typeface="Wingdings" panose="05000000000000000000" pitchFamily="2" charset="2"/>
              <a:buChar char="v"/>
              <a:defRPr sz="2933">
                <a:solidFill>
                  <a:schemeClr val="tx1"/>
                </a:solidFill>
              </a:defRPr>
            </a:lvl1pPr>
            <a:lvl2pPr marL="455989" indent="-455989">
              <a:lnSpc>
                <a:spcPct val="80000"/>
              </a:lnSpc>
              <a:spcBef>
                <a:spcPts val="533"/>
              </a:spcBef>
              <a:buClr>
                <a:srgbClr val="A81700"/>
              </a:buClr>
              <a:buFontTx/>
              <a:buBlip>
                <a:blip r:embed="rId2"/>
              </a:buBlip>
              <a:defRPr sz="3200">
                <a:solidFill>
                  <a:schemeClr val="tx1"/>
                </a:solidFill>
              </a:defRPr>
            </a:lvl2pPr>
            <a:lvl3pPr marL="1449564" indent="-304792">
              <a:lnSpc>
                <a:spcPct val="80000"/>
              </a:lnSpc>
              <a:buClr>
                <a:srgbClr val="00B050"/>
              </a:buClr>
              <a:buFont typeface="Wingdings" panose="05000000000000000000" pitchFamily="2" charset="2"/>
              <a:buChar char="Ø"/>
              <a:defRPr sz="2667" b="0">
                <a:solidFill>
                  <a:schemeClr val="tx1"/>
                </a:solidFill>
              </a:defRPr>
            </a:lvl3pPr>
            <a:lvl4pPr marL="2133547" indent="-304792">
              <a:buClr>
                <a:srgbClr val="00B050"/>
              </a:buClr>
              <a:buFont typeface="Courier New" panose="02070309020205020404" pitchFamily="49" charset="0"/>
              <a:buChar char="o"/>
              <a:defRPr sz="240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2"/>
            <a:r>
              <a:rPr lang="ru-RU" dirty="0"/>
              <a:t>Второй уровень</a:t>
            </a:r>
          </a:p>
          <a:p>
            <a:pPr lvl="3"/>
            <a:r>
              <a:rPr lang="ru-RU" dirty="0"/>
              <a:t>Третий уровень</a:t>
            </a:r>
            <a:endParaRPr lang="en-US" dirty="0"/>
          </a:p>
          <a:p>
            <a:pPr lvl="3"/>
            <a:endParaRPr lang="ru-RU" dirty="0"/>
          </a:p>
          <a:p>
            <a:pPr lvl="2"/>
            <a:endParaRPr lang="ru-RU" dirty="0"/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1466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енний_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6470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417637"/>
            <a:ext cx="9753600" cy="7159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438400"/>
            <a:ext cx="9753600" cy="419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9184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39349" y="44624"/>
            <a:ext cx="10515600" cy="83714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990033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85311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B4C71EC6-210F-42DE-9C53-41977AD35B3D}" type="datetimeFigureOut">
              <a:rPr lang="ru-RU" sz="2400" smtClean="0">
                <a:solidFill>
                  <a:prstClr val="black"/>
                </a:solidFill>
              </a:rPr>
              <a:pPr defTabSz="1219170"/>
              <a:t>30.06.2023</a:t>
            </a:fld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70"/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B19B0651-EE4F-4900-A07F-96A6BFA9D0F0}" type="slidenum">
              <a:rPr lang="ru-RU" sz="2400" smtClean="0">
                <a:solidFill>
                  <a:prstClr val="black"/>
                </a:solidFill>
              </a:rPr>
              <a:pPr defTabSz="1219170"/>
              <a:t>‹#›</a:t>
            </a:fld>
            <a:endParaRPr lang="ru-RU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30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eza_cons_1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-48683" y="5925277"/>
            <a:ext cx="970032" cy="932723"/>
          </a:xfrm>
          <a:prstGeom prst="rect">
            <a:avLst/>
          </a:prstGeom>
        </p:spPr>
      </p:pic>
      <p:pic>
        <p:nvPicPr>
          <p:cNvPr id="7" name="Рисунок 6" descr="preza_cons.jpg">
            <a:extLst>
              <a:ext uri="{FF2B5EF4-FFF2-40B4-BE49-F238E27FC236}">
                <a16:creationId xmlns:a16="http://schemas.microsoft.com/office/drawing/2014/main" id="{A097F245-27C4-1F4A-9038-90560051C6F2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2639616" y="6034282"/>
            <a:ext cx="6912768" cy="82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45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4" r:id="rId10"/>
    <p:sldLayoutId id="2147483701" r:id="rId11"/>
    <p:sldLayoutId id="2147483753" r:id="rId12"/>
  </p:sldLayoutIdLst>
  <p:txStyles>
    <p:titleStyle>
      <a:lvl1pPr algn="l" defTabSz="1219170" rtl="0" eaLnBrk="1" latinLnBrk="0" hangingPunct="1">
        <a:spcBef>
          <a:spcPct val="0"/>
        </a:spcBef>
        <a:buNone/>
        <a:defRPr sz="4267" b="1" kern="1200" baseline="0">
          <a:solidFill>
            <a:srgbClr val="B00000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ct val="20000"/>
        </a:spcBef>
        <a:buFont typeface="Arial" pitchFamily="34" charset="0"/>
        <a:buNone/>
        <a:defRPr sz="3733" b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bg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bg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reza_cons_6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920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3" r:id="rId2"/>
    <p:sldLayoutId id="2147483675" r:id="rId3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7EFB9-057E-4728-82A3-2D049BC0F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C65F2-ABAD-40D8-BC9B-3BA334881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08562A-E96E-408A-ABE0-62CF06C3D0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918B5-37F7-4576-BFF8-0ECE4FFB106B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E1878A-600C-466E-A545-EEAC2F225E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EAC37F-A7C2-4D69-A5B7-67B1D8D4E6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20D14-E3B7-4D4C-BAA9-C778FCE938F7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49EAD0-4602-4AE5-80C1-5DB640A6A83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4042" y="91908"/>
            <a:ext cx="610917" cy="74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614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68000">
              <a:schemeClr val="bg1"/>
            </a:gs>
            <a:gs pos="100000">
              <a:schemeClr val="bg1">
                <a:alpha val="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767DE8F6-5643-4AE0-8F03-15556BDA7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33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D1CCE30-9B91-49AF-A14A-071F03F2CF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365253"/>
            <a:ext cx="2743201" cy="461414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ea typeface="Cascadia Code Light" panose="020B0609020000020004" pitchFamily="49" charset="0"/>
                <a:cs typeface="Cascadia Code Light" panose="020B0609020000020004" pitchFamily="49" charset="0"/>
              </a:rPr>
              <a:t>ООО «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ea typeface="Cascadia Code Light" panose="020B0609020000020004" pitchFamily="49" charset="0"/>
                <a:cs typeface="Cascadia Code Light" panose="020B0609020000020004" pitchFamily="49" charset="0"/>
              </a:rPr>
              <a:t>ДиСиСи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a typeface="Cascadia Code Light" panose="020B0609020000020004" pitchFamily="49" charset="0"/>
                <a:cs typeface="Cascadia Code Light" panose="020B0609020000020004" pitchFamily="49" charset="0"/>
              </a:rPr>
              <a:t>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74E8D0-C0BF-4885-B31E-E377E14EB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1232" y="5840006"/>
            <a:ext cx="785154" cy="960771"/>
          </a:xfrm>
          <a:prstGeom prst="rect">
            <a:avLst/>
          </a:prstGeom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890F1031-2F3D-4E41-BA50-3864B0BEDFA5}"/>
              </a:ext>
            </a:extLst>
          </p:cNvPr>
          <p:cNvSpPr/>
          <p:nvPr/>
        </p:nvSpPr>
        <p:spPr>
          <a:xfrm>
            <a:off x="1324304" y="273269"/>
            <a:ext cx="10436772" cy="4080719"/>
          </a:xfrm>
          <a:prstGeom prst="roundRect">
            <a:avLst/>
          </a:prstGeom>
          <a:gradFill flip="none" rotWithShape="1">
            <a:gsLst>
              <a:gs pos="68000">
                <a:schemeClr val="bg1"/>
              </a:gs>
              <a:gs pos="91000">
                <a:srgbClr val="FFFFFF">
                  <a:alpha val="22000"/>
                </a:srgbClr>
              </a:gs>
              <a:gs pos="92000">
                <a:schemeClr val="bg1">
                  <a:alpha val="12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121C1F-840D-4215-8BE5-0E33851CA2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779" t="20771" r="24341" b="37485"/>
          <a:stretch/>
        </p:blipFill>
        <p:spPr>
          <a:xfrm>
            <a:off x="2522482" y="1593440"/>
            <a:ext cx="1681655" cy="1655762"/>
          </a:xfrm>
          <a:prstGeom prst="ellipse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CAFFEF-0B14-4F9D-BCFF-D30DD4C0794A}"/>
              </a:ext>
            </a:extLst>
          </p:cNvPr>
          <p:cNvSpPr txBox="1"/>
          <p:nvPr/>
        </p:nvSpPr>
        <p:spPr>
          <a:xfrm>
            <a:off x="430924" y="4404189"/>
            <a:ext cx="11375957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scadia Code Light" panose="020B0609020000020004" pitchFamily="49" charset="0"/>
                <a:cs typeface="Calibri" panose="020F0502020204030204" pitchFamily="34" charset="0"/>
              </a:rPr>
              <a:t>Применение искусственного интеллекта для проверки соответствия цифровой модели на стадии проектная документация, принятым концептуальным решениям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scadia Code Light" panose="020B0609020000020004" pitchFamily="49" charset="0"/>
              <a:cs typeface="Calibri" panose="020F050202020403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7BEA3D8-202F-4DAA-A2B2-B912865F71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0850"/>
          <a:stretch/>
        </p:blipFill>
        <p:spPr>
          <a:xfrm>
            <a:off x="5707116" y="1735136"/>
            <a:ext cx="4407529" cy="103283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C654F0A-EECB-4987-9431-99466EE90B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4111" t="238" r="-2245" b="17434"/>
          <a:stretch/>
        </p:blipFill>
        <p:spPr>
          <a:xfrm>
            <a:off x="1324304" y="458323"/>
            <a:ext cx="3983421" cy="3773214"/>
          </a:xfrm>
          <a:prstGeom prst="donu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291C20C-0BEB-4022-9A0E-7FAC92D7D53A}"/>
              </a:ext>
            </a:extLst>
          </p:cNvPr>
          <p:cNvSpPr txBox="1"/>
          <p:nvPr/>
        </p:nvSpPr>
        <p:spPr>
          <a:xfrm>
            <a:off x="2713173" y="6266318"/>
            <a:ext cx="8462445" cy="390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444444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Делайте правильно и будет правильно!</a:t>
            </a:r>
            <a:r>
              <a:rPr lang="ru-RU" sz="1800" b="1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444444"/>
                </a:solidFill>
                <a:effectLst/>
                <a:latin typeface="Segoe UI Emoj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Segoe UI Emoji" panose="020B0502040204020203" pitchFamily="34" charset="0"/>
              </a:rPr>
              <a:t>😊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92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01BE7E-AD98-405C-8127-39C9C261B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32" y="150465"/>
            <a:ext cx="6557054" cy="543880"/>
          </a:xfrm>
          <a:solidFill>
            <a:srgbClr val="003366"/>
          </a:solidFill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800" b="1" dirty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Концептуальные решения как отдельный этап разработки архитектурного облика исторического центра.</a:t>
            </a:r>
            <a:endParaRPr lang="ru-R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E05EA0-9382-4640-B041-DAD43EDF1A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68" y="1191901"/>
            <a:ext cx="4799888" cy="319992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A20EBF8-0A42-402D-88D0-976929ADAD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565" y="2845749"/>
            <a:ext cx="6496298" cy="36541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70662DB-D1E9-4FB6-AABD-D89F5D55590E}"/>
              </a:ext>
            </a:extLst>
          </p:cNvPr>
          <p:cNvSpPr txBox="1"/>
          <p:nvPr/>
        </p:nvSpPr>
        <p:spPr>
          <a:xfrm>
            <a:off x="6212794" y="1191900"/>
            <a:ext cx="5619070" cy="923330"/>
          </a:xfrm>
          <a:prstGeom prst="rect">
            <a:avLst/>
          </a:prstGeom>
          <a:solidFill>
            <a:srgbClr val="003366"/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Учитывая развитие технологий в разных направлениях, их можно комбинировать для получения других, не менее полезных результатов. </a:t>
            </a:r>
          </a:p>
        </p:txBody>
      </p:sp>
    </p:spTree>
    <p:extLst>
      <p:ext uri="{BB962C8B-B14F-4D97-AF65-F5344CB8AC3E}">
        <p14:creationId xmlns:p14="http://schemas.microsoft.com/office/powerpoint/2010/main" val="241576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955130-42C5-4A93-A27B-0E2E55A323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6007" y="3068960"/>
            <a:ext cx="5699986" cy="720080"/>
          </a:xfrm>
        </p:spPr>
        <p:txBody>
          <a:bodyPr/>
          <a:lstStyle/>
          <a:p>
            <a:r>
              <a:rPr lang="ru-RU" dirty="0">
                <a:solidFill>
                  <a:srgbClr val="003366"/>
                </a:solidFill>
                <a:latin typeface="+mn-lt"/>
              </a:rPr>
              <a:t>Спасибо за внимание 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7DB5AF-D6F3-47A4-9024-6091AFD6908A}"/>
              </a:ext>
            </a:extLst>
          </p:cNvPr>
          <p:cNvSpPr txBox="1"/>
          <p:nvPr/>
        </p:nvSpPr>
        <p:spPr>
          <a:xfrm>
            <a:off x="8084574" y="4769659"/>
            <a:ext cx="3751007" cy="705899"/>
          </a:xfrm>
          <a:prstGeom prst="rect">
            <a:avLst/>
          </a:prstGeom>
          <a:noFill/>
          <a:ln w="28575">
            <a:solidFill>
              <a:srgbClr val="00A8D0"/>
            </a:solidFill>
          </a:ln>
        </p:spPr>
        <p:txBody>
          <a:bodyPr wrap="square">
            <a:spAutoFit/>
          </a:bodyPr>
          <a:lstStyle/>
          <a:p>
            <a:pPr lvl="1">
              <a:lnSpc>
                <a:spcPct val="114000"/>
              </a:lnSpc>
              <a:spcBef>
                <a:spcPct val="0"/>
              </a:spcBef>
              <a:buClr>
                <a:srgbClr val="00B050"/>
              </a:buClr>
            </a:pPr>
            <a:r>
              <a:rPr lang="ru-RU" sz="1800" dirty="0">
                <a:solidFill>
                  <a:srgbClr val="003366"/>
                </a:solidFill>
              </a:rPr>
              <a:t>Т/ф: +7 (495) 669-68-3</a:t>
            </a:r>
            <a:r>
              <a:rPr lang="en-US" sz="1800" dirty="0">
                <a:solidFill>
                  <a:srgbClr val="003366"/>
                </a:solidFill>
              </a:rPr>
              <a:t>6</a:t>
            </a:r>
            <a:endParaRPr lang="ru-RU" dirty="0">
              <a:solidFill>
                <a:srgbClr val="003366"/>
              </a:solidFill>
            </a:endParaRPr>
          </a:p>
          <a:p>
            <a:pPr lvl="1">
              <a:lnSpc>
                <a:spcPct val="114000"/>
              </a:lnSpc>
              <a:spcBef>
                <a:spcPct val="0"/>
              </a:spcBef>
              <a:buClr>
                <a:srgbClr val="00B050"/>
              </a:buClr>
            </a:pPr>
            <a:r>
              <a:rPr lang="en-US" sz="1800" dirty="0">
                <a:solidFill>
                  <a:srgbClr val="003366"/>
                </a:solidFill>
                <a:ea typeface="+mj-ea"/>
                <a:cs typeface="+mj-cs"/>
              </a:rPr>
              <a:t>E-mail: info@dcconsult.ru</a:t>
            </a:r>
            <a:endParaRPr lang="ru-RU" sz="1800" dirty="0">
              <a:solidFill>
                <a:srgbClr val="003366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2216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01BE7E-AD98-405C-8127-39C9C261B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32" y="150465"/>
            <a:ext cx="6557054" cy="543880"/>
          </a:xfrm>
          <a:solidFill>
            <a:srgbClr val="003366"/>
          </a:solidFill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800" b="1" dirty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Концептуальные решения как отдельный этап разработки архитектурного облика исторического центра.</a:t>
            </a:r>
            <a:endParaRPr lang="ru-R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FC7481-1CF0-4FF4-B45D-53C69D9AB652}"/>
              </a:ext>
            </a:extLst>
          </p:cNvPr>
          <p:cNvSpPr txBox="1"/>
          <p:nvPr/>
        </p:nvSpPr>
        <p:spPr>
          <a:xfrm>
            <a:off x="145416" y="5394237"/>
            <a:ext cx="11933314" cy="369332"/>
          </a:xfrm>
          <a:prstGeom prst="rect">
            <a:avLst/>
          </a:prstGeom>
          <a:solidFill>
            <a:srgbClr val="003366"/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Отрасль строительства одна из ведущих и основополагающих в экономики России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048EDF0-B45A-4258-8C41-E441766F9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548" y="910433"/>
            <a:ext cx="7587049" cy="426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57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02974C7E-F6B0-458E-8A10-0E89BC477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695" y="3420909"/>
            <a:ext cx="5615602" cy="31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01BE7E-AD98-405C-8127-39C9C261B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32" y="150465"/>
            <a:ext cx="6557054" cy="543880"/>
          </a:xfrm>
          <a:solidFill>
            <a:srgbClr val="003366"/>
          </a:solidFill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800" b="1" dirty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Концептуальные решения как отдельный этап разработки архитектурного облика исторического центра.</a:t>
            </a:r>
            <a:endParaRPr lang="ru-R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FC7481-1CF0-4FF4-B45D-53C69D9AB652}"/>
              </a:ext>
            </a:extLst>
          </p:cNvPr>
          <p:cNvSpPr txBox="1"/>
          <p:nvPr/>
        </p:nvSpPr>
        <p:spPr>
          <a:xfrm>
            <a:off x="7170157" y="1053135"/>
            <a:ext cx="4956359" cy="369332"/>
          </a:xfrm>
          <a:prstGeom prst="rect">
            <a:avLst/>
          </a:prstGeom>
          <a:solidFill>
            <a:srgbClr val="003366"/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«Плюсы» двухстадийного проектирования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92CD2F6-4F81-48C2-9A22-3A14F2C7E9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0" t="7206" r="10000"/>
          <a:stretch/>
        </p:blipFill>
        <p:spPr bwMode="auto">
          <a:xfrm>
            <a:off x="962032" y="1057014"/>
            <a:ext cx="6162144" cy="397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70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01BE7E-AD98-405C-8127-39C9C261B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32" y="150465"/>
            <a:ext cx="6557054" cy="543880"/>
          </a:xfrm>
          <a:solidFill>
            <a:srgbClr val="003366"/>
          </a:solidFill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800" b="1" dirty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Концептуальные решения как отдельный этап разработки архитектурного облика исторического центра.</a:t>
            </a:r>
            <a:endParaRPr lang="ru-R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8746492-F6A2-4DFA-BE0C-13A82DBCA5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5"/>
          <a:stretch/>
        </p:blipFill>
        <p:spPr bwMode="auto">
          <a:xfrm>
            <a:off x="914400" y="1201119"/>
            <a:ext cx="7294442" cy="387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BC28FD-4331-4F28-9F36-299092D627F4}"/>
              </a:ext>
            </a:extLst>
          </p:cNvPr>
          <p:cNvSpPr txBox="1"/>
          <p:nvPr/>
        </p:nvSpPr>
        <p:spPr>
          <a:xfrm>
            <a:off x="8208842" y="1274940"/>
            <a:ext cx="3779097" cy="369332"/>
          </a:xfrm>
          <a:prstGeom prst="rect">
            <a:avLst/>
          </a:prstGeom>
          <a:solidFill>
            <a:srgbClr val="003366"/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Без нормального ТЗ, получается ХЗ.</a:t>
            </a:r>
          </a:p>
        </p:txBody>
      </p:sp>
    </p:spTree>
    <p:extLst>
      <p:ext uri="{BB962C8B-B14F-4D97-AF65-F5344CB8AC3E}">
        <p14:creationId xmlns:p14="http://schemas.microsoft.com/office/powerpoint/2010/main" val="337092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01BE7E-AD98-405C-8127-39C9C261B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32" y="150465"/>
            <a:ext cx="6557054" cy="543880"/>
          </a:xfrm>
          <a:solidFill>
            <a:srgbClr val="003366"/>
          </a:solidFill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800" b="1" dirty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Концептуальные решения как отдельный этап разработки архитектурного облика исторического центра.</a:t>
            </a:r>
            <a:endParaRPr lang="ru-R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E6DD9A-92E4-49E6-8417-05A185DCBEB5}"/>
              </a:ext>
            </a:extLst>
          </p:cNvPr>
          <p:cNvSpPr txBox="1"/>
          <p:nvPr/>
        </p:nvSpPr>
        <p:spPr>
          <a:xfrm>
            <a:off x="884542" y="5775288"/>
            <a:ext cx="5775932" cy="369332"/>
          </a:xfrm>
          <a:prstGeom prst="rect">
            <a:avLst/>
          </a:prstGeom>
          <a:solidFill>
            <a:srgbClr val="003366"/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Этап «Техническая концепция» (ГОСТ Р 70627-2023).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64013EA-25AC-4ACE-82D5-3FA99F533B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32" y="898046"/>
            <a:ext cx="6737965" cy="4501857"/>
          </a:xfrm>
          <a:prstGeom prst="rect">
            <a:avLst/>
          </a:prstGeom>
          <a:effectLst/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2E89BA1-AFDB-4770-8B45-FDD36189C6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8" b="15000"/>
          <a:stretch/>
        </p:blipFill>
        <p:spPr>
          <a:xfrm rot="10800000">
            <a:off x="6737964" y="3807000"/>
            <a:ext cx="5272014" cy="291907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9A28843-7E6C-46BF-B7CD-C1E5F04C77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086" y="522661"/>
            <a:ext cx="4530001" cy="36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20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01BE7E-AD98-405C-8127-39C9C261B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32" y="150465"/>
            <a:ext cx="6557054" cy="543880"/>
          </a:xfrm>
          <a:solidFill>
            <a:srgbClr val="003366"/>
          </a:solidFill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800" b="1" dirty="0">
                <a:solidFill>
                  <a:schemeClr val="bg1"/>
                </a:solidFill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Развитие технологий</a:t>
            </a:r>
            <a:endParaRPr lang="ru-R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FC7481-1CF0-4FF4-B45D-53C69D9AB652}"/>
              </a:ext>
            </a:extLst>
          </p:cNvPr>
          <p:cNvSpPr txBox="1"/>
          <p:nvPr/>
        </p:nvSpPr>
        <p:spPr>
          <a:xfrm>
            <a:off x="129343" y="6137721"/>
            <a:ext cx="11933314" cy="369332"/>
          </a:xfrm>
          <a:prstGeom prst="rect">
            <a:avLst/>
          </a:prstGeom>
          <a:solidFill>
            <a:srgbClr val="003366"/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 настоящий момент идет активное развитие технологии искусственного интеллекта.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1BBB767-4CED-4B30-966D-7FBC694BC0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23" y="1216056"/>
            <a:ext cx="5815856" cy="387723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8B6F7C9-F9E8-467D-804B-1DD214F71B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223" y="2031487"/>
            <a:ext cx="6557054" cy="358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38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01BE7E-AD98-405C-8127-39C9C261B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32" y="150465"/>
            <a:ext cx="6557054" cy="543880"/>
          </a:xfrm>
          <a:solidFill>
            <a:srgbClr val="003366"/>
          </a:solidFill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800" b="1" dirty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Основная цель</a:t>
            </a:r>
            <a:endParaRPr lang="ru-R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FC7481-1CF0-4FF4-B45D-53C69D9AB652}"/>
              </a:ext>
            </a:extLst>
          </p:cNvPr>
          <p:cNvSpPr txBox="1"/>
          <p:nvPr/>
        </p:nvSpPr>
        <p:spPr>
          <a:xfrm>
            <a:off x="7007551" y="1053135"/>
            <a:ext cx="5118965" cy="646331"/>
          </a:xfrm>
          <a:prstGeom prst="rect">
            <a:avLst/>
          </a:prstGeom>
          <a:solidFill>
            <a:srgbClr val="003366"/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Основная цель этой технологии - значительно снизить затраты в процессе проектирования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04606D-A5AC-454B-B2BE-B208D94BA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974" y="3205755"/>
            <a:ext cx="3013894" cy="301389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5350DAA-0ABC-4494-A2D9-DAC150A485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44" y="1871530"/>
            <a:ext cx="7892022" cy="4674506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C16E135-D923-45B6-92F8-0EE5B794DD7F}"/>
              </a:ext>
            </a:extLst>
          </p:cNvPr>
          <p:cNvSpPr/>
          <p:nvPr/>
        </p:nvSpPr>
        <p:spPr>
          <a:xfrm>
            <a:off x="658027" y="1871530"/>
            <a:ext cx="1999715" cy="12241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22EC53D-FC02-4EEE-8130-889CC7DE1513}"/>
              </a:ext>
            </a:extLst>
          </p:cNvPr>
          <p:cNvSpPr/>
          <p:nvPr/>
        </p:nvSpPr>
        <p:spPr>
          <a:xfrm>
            <a:off x="399736" y="2593662"/>
            <a:ext cx="1999715" cy="12241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218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01BE7E-AD98-405C-8127-39C9C261B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32" y="150465"/>
            <a:ext cx="6557054" cy="543880"/>
          </a:xfrm>
          <a:solidFill>
            <a:srgbClr val="003366"/>
          </a:solidFill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800" b="1" dirty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Существующие решения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B88BB0-F99D-BD44-A4EB-5C40FC98C1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6434" y1="12567" x2="37984" y2="12968"/>
                        <a14:foregroundMark x1="45392" y1="12834" x2="53747" y2="13904"/>
                        <a14:foregroundMark x1="54953" y1="12166" x2="62274" y2="12166"/>
                        <a14:foregroundMark x1="67183" y1="11765" x2="70026" y2="11230"/>
                        <a14:foregroundMark x1="63307" y1="11497" x2="64341" y2="11364"/>
                        <a14:foregroundMark x1="59432" y1="11364" x2="60121" y2="11364"/>
                        <a14:foregroundMark x1="58570" y1="11364" x2="59001" y2="11497"/>
                        <a14:foregroundMark x1="30146" y1="13235" x2="33333" y2="13904"/>
                        <a14:foregroundMark x1="13092" y1="22861" x2="16537" y2="20455"/>
                        <a14:foregroundMark x1="14470" y1="20321" x2="16365" y2="18583"/>
                        <a14:foregroundMark x1="17571" y1="17246" x2="21705" y2="14840"/>
                        <a14:foregroundMark x1="20930" y1="14305" x2="22567" y2="13904"/>
                        <a14:foregroundMark x1="24720" y1="13369" x2="28682" y2="13102"/>
                        <a14:foregroundMark x1="71404" y1="10963" x2="72265" y2="11096"/>
                        <a14:foregroundMark x1="71059" y1="10027" x2="70973" y2="10963"/>
                      </a14:backgroundRemoval>
                    </a14:imgEffect>
                  </a14:imgLayer>
                </a14:imgProps>
              </a:ext>
            </a:extLst>
          </a:blip>
          <a:srcRect l="7599"/>
          <a:stretch/>
        </p:blipFill>
        <p:spPr>
          <a:xfrm>
            <a:off x="389463" y="2127902"/>
            <a:ext cx="6127621" cy="427249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701311-7756-4E57-B658-7EE7FA0BDD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387" y="150465"/>
            <a:ext cx="2257425" cy="14859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C5C7BAA-BDF7-464F-87E4-518B0DB55BD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" t="11857" r="4582" b="9851"/>
          <a:stretch/>
        </p:blipFill>
        <p:spPr>
          <a:xfrm>
            <a:off x="7357929" y="1966913"/>
            <a:ext cx="4679238" cy="221507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87AAC2A-91D4-4078-A362-A6E51951C6AA}"/>
              </a:ext>
            </a:extLst>
          </p:cNvPr>
          <p:cNvSpPr/>
          <p:nvPr/>
        </p:nvSpPr>
        <p:spPr>
          <a:xfrm>
            <a:off x="7357929" y="1885950"/>
            <a:ext cx="4705484" cy="2292943"/>
          </a:xfrm>
          <a:prstGeom prst="rect">
            <a:avLst/>
          </a:prstGeom>
          <a:noFill/>
          <a:ln w="3810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Соединитель: изогнутый 10">
            <a:extLst>
              <a:ext uri="{FF2B5EF4-FFF2-40B4-BE49-F238E27FC236}">
                <a16:creationId xmlns:a16="http://schemas.microsoft.com/office/drawing/2014/main" id="{439776C3-DEE8-4FE2-8322-D1605EC57D37}"/>
              </a:ext>
            </a:extLst>
          </p:cNvPr>
          <p:cNvCxnSpPr>
            <a:cxnSpLocks/>
            <a:stCxn id="8" idx="2"/>
          </p:cNvCxnSpPr>
          <p:nvPr/>
        </p:nvCxnSpPr>
        <p:spPr>
          <a:xfrm rot="5400000">
            <a:off x="7442842" y="3102668"/>
            <a:ext cx="1191605" cy="3344054"/>
          </a:xfrm>
          <a:prstGeom prst="curvedConnector2">
            <a:avLst/>
          </a:prstGeom>
          <a:ln w="57150">
            <a:solidFill>
              <a:srgbClr val="003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46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01BE7E-AD98-405C-8127-39C9C261B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32" y="150465"/>
            <a:ext cx="6557054" cy="543880"/>
          </a:xfrm>
          <a:solidFill>
            <a:srgbClr val="003366"/>
          </a:solidFill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800" b="1" dirty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Существующие решения</a:t>
            </a:r>
            <a:endParaRPr lang="ru-R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2DF099-6676-4401-B780-0CB3C425A3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623" y="914400"/>
            <a:ext cx="7744782" cy="4354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4C8F0D2-4856-48BF-9695-D406B67896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5" t="10213" r="3614" b="6443"/>
          <a:stretch/>
        </p:blipFill>
        <p:spPr>
          <a:xfrm>
            <a:off x="675705" y="3429000"/>
            <a:ext cx="6084537" cy="314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04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Шаблон_20_лет_в_И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8028</TotalTime>
  <Words>1109</Words>
  <Application>Microsoft Office PowerPoint</Application>
  <PresentationFormat>Широкоэкранный</PresentationFormat>
  <Paragraphs>69</Paragraphs>
  <Slides>11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23" baseType="lpstr">
      <vt:lpstr>Arial</vt:lpstr>
      <vt:lpstr>Arial Nova</vt:lpstr>
      <vt:lpstr>Calibri</vt:lpstr>
      <vt:lpstr>Calibri Light</vt:lpstr>
      <vt:lpstr>Courier New</vt:lpstr>
      <vt:lpstr>Revit_HEB_DWG</vt:lpstr>
      <vt:lpstr>Segoe UI</vt:lpstr>
      <vt:lpstr>Segoe UI Emoji</vt:lpstr>
      <vt:lpstr>Wingdings</vt:lpstr>
      <vt:lpstr>Шаблон_20_лет_в_ИТ</vt:lpstr>
      <vt:lpstr>Специальное оформление</vt:lpstr>
      <vt:lpstr>1_Специальное оформление</vt:lpstr>
      <vt:lpstr>Презентация PowerPoint</vt:lpstr>
      <vt:lpstr>Концептуальные решения как отдельный этап разработки архитектурного облика исторического центра.</vt:lpstr>
      <vt:lpstr>Концептуальные решения как отдельный этап разработки архитектурного облика исторического центра.</vt:lpstr>
      <vt:lpstr>Концептуальные решения как отдельный этап разработки архитектурного облика исторического центра.</vt:lpstr>
      <vt:lpstr>Концептуальные решения как отдельный этап разработки архитектурного облика исторического центра.</vt:lpstr>
      <vt:lpstr>Развитие технологий</vt:lpstr>
      <vt:lpstr>Основная цель</vt:lpstr>
      <vt:lpstr>Существующие решения</vt:lpstr>
      <vt:lpstr>Существующие решения</vt:lpstr>
      <vt:lpstr>Концептуальные решения как отдельный этап разработки архитектурного облика исторического центра.</vt:lpstr>
      <vt:lpstr>Спасибо за внимание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Адель</dc:creator>
  <cp:lastModifiedBy>Виктор</cp:lastModifiedBy>
  <cp:revision>128</cp:revision>
  <dcterms:created xsi:type="dcterms:W3CDTF">2022-09-16T11:19:55Z</dcterms:created>
  <dcterms:modified xsi:type="dcterms:W3CDTF">2023-06-30T13:44:27Z</dcterms:modified>
</cp:coreProperties>
</file>